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70" r:id="rId1"/>
  </p:sldMasterIdLst>
  <p:notesMasterIdLst>
    <p:notesMasterId r:id="rId104"/>
  </p:notesMasterIdLst>
  <p:sldIdLst>
    <p:sldId id="444" r:id="rId2"/>
    <p:sldId id="309" r:id="rId3"/>
    <p:sldId id="445" r:id="rId4"/>
    <p:sldId id="446" r:id="rId5"/>
    <p:sldId id="447" r:id="rId6"/>
    <p:sldId id="448" r:id="rId7"/>
    <p:sldId id="449" r:id="rId8"/>
    <p:sldId id="450" r:id="rId9"/>
    <p:sldId id="451" r:id="rId10"/>
    <p:sldId id="452" r:id="rId11"/>
    <p:sldId id="453" r:id="rId12"/>
    <p:sldId id="454" r:id="rId13"/>
    <p:sldId id="455" r:id="rId14"/>
    <p:sldId id="456" r:id="rId15"/>
    <p:sldId id="457" r:id="rId16"/>
    <p:sldId id="505" r:id="rId17"/>
    <p:sldId id="459" r:id="rId18"/>
    <p:sldId id="460" r:id="rId19"/>
    <p:sldId id="461" r:id="rId20"/>
    <p:sldId id="462" r:id="rId21"/>
    <p:sldId id="463" r:id="rId22"/>
    <p:sldId id="464" r:id="rId23"/>
    <p:sldId id="465" r:id="rId24"/>
    <p:sldId id="466" r:id="rId25"/>
    <p:sldId id="552" r:id="rId26"/>
    <p:sldId id="467" r:id="rId27"/>
    <p:sldId id="468" r:id="rId28"/>
    <p:sldId id="469" r:id="rId29"/>
    <p:sldId id="470" r:id="rId30"/>
    <p:sldId id="471" r:id="rId31"/>
    <p:sldId id="472" r:id="rId32"/>
    <p:sldId id="474" r:id="rId33"/>
    <p:sldId id="475" r:id="rId34"/>
    <p:sldId id="476" r:id="rId35"/>
    <p:sldId id="477" r:id="rId36"/>
    <p:sldId id="506" r:id="rId37"/>
    <p:sldId id="478" r:id="rId38"/>
    <p:sldId id="479" r:id="rId39"/>
    <p:sldId id="480" r:id="rId40"/>
    <p:sldId id="481" r:id="rId41"/>
    <p:sldId id="482" r:id="rId42"/>
    <p:sldId id="483" r:id="rId43"/>
    <p:sldId id="484" r:id="rId44"/>
    <p:sldId id="486" r:id="rId45"/>
    <p:sldId id="487" r:id="rId46"/>
    <p:sldId id="488" r:id="rId47"/>
    <p:sldId id="489" r:id="rId48"/>
    <p:sldId id="490" r:id="rId49"/>
    <p:sldId id="491" r:id="rId50"/>
    <p:sldId id="492" r:id="rId51"/>
    <p:sldId id="493" r:id="rId52"/>
    <p:sldId id="551" r:id="rId53"/>
    <p:sldId id="494" r:id="rId54"/>
    <p:sldId id="495" r:id="rId55"/>
    <p:sldId id="496" r:id="rId56"/>
    <p:sldId id="498" r:id="rId57"/>
    <p:sldId id="499" r:id="rId58"/>
    <p:sldId id="500" r:id="rId59"/>
    <p:sldId id="501" r:id="rId60"/>
    <p:sldId id="502" r:id="rId61"/>
    <p:sldId id="503" r:id="rId62"/>
    <p:sldId id="508" r:id="rId63"/>
    <p:sldId id="509" r:id="rId64"/>
    <p:sldId id="510" r:id="rId65"/>
    <p:sldId id="512" r:id="rId66"/>
    <p:sldId id="513" r:id="rId67"/>
    <p:sldId id="514" r:id="rId68"/>
    <p:sldId id="515" r:id="rId69"/>
    <p:sldId id="516" r:id="rId70"/>
    <p:sldId id="517" r:id="rId71"/>
    <p:sldId id="518" r:id="rId72"/>
    <p:sldId id="520" r:id="rId73"/>
    <p:sldId id="521" r:id="rId74"/>
    <p:sldId id="522" r:id="rId75"/>
    <p:sldId id="523" r:id="rId76"/>
    <p:sldId id="524" r:id="rId77"/>
    <p:sldId id="525" r:id="rId78"/>
    <p:sldId id="526" r:id="rId79"/>
    <p:sldId id="527" r:id="rId80"/>
    <p:sldId id="528" r:id="rId81"/>
    <p:sldId id="529" r:id="rId82"/>
    <p:sldId id="530" r:id="rId83"/>
    <p:sldId id="531" r:id="rId84"/>
    <p:sldId id="532" r:id="rId85"/>
    <p:sldId id="533" r:id="rId86"/>
    <p:sldId id="534" r:id="rId87"/>
    <p:sldId id="535" r:id="rId88"/>
    <p:sldId id="536" r:id="rId89"/>
    <p:sldId id="537" r:id="rId90"/>
    <p:sldId id="538" r:id="rId91"/>
    <p:sldId id="539" r:id="rId92"/>
    <p:sldId id="540" r:id="rId93"/>
    <p:sldId id="541" r:id="rId94"/>
    <p:sldId id="542" r:id="rId95"/>
    <p:sldId id="543" r:id="rId96"/>
    <p:sldId id="544" r:id="rId97"/>
    <p:sldId id="545" r:id="rId98"/>
    <p:sldId id="546" r:id="rId99"/>
    <p:sldId id="547" r:id="rId100"/>
    <p:sldId id="548" r:id="rId101"/>
    <p:sldId id="549" r:id="rId102"/>
    <p:sldId id="550" r:id="rId10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5951"/>
    <a:srgbClr val="59305B"/>
    <a:srgbClr val="4578AF"/>
    <a:srgbClr val="3366FF"/>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2" autoAdjust="0"/>
    <p:restoredTop sz="92260" autoAdjust="0"/>
  </p:normalViewPr>
  <p:slideViewPr>
    <p:cSldViewPr snapToGrid="0">
      <p:cViewPr varScale="1">
        <p:scale>
          <a:sx n="91" d="100"/>
          <a:sy n="91" d="100"/>
        </p:scale>
        <p:origin x="1640" y="48"/>
      </p:cViewPr>
      <p:guideLst>
        <p:guide orient="horz" pos="2160"/>
        <p:guide pos="2880"/>
      </p:guideLst>
    </p:cSldViewPr>
  </p:slideViewPr>
  <p:outlineViewPr>
    <p:cViewPr>
      <p:scale>
        <a:sx n="33" d="100"/>
        <a:sy n="33" d="100"/>
      </p:scale>
      <p:origin x="0" y="1286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Rectangle 5121"/>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dirty="0"/>
          </a:p>
        </p:txBody>
      </p:sp>
      <p:sp>
        <p:nvSpPr>
          <p:cNvPr id="71683" name="Rectangle 5122"/>
          <p:cNvSpPr>
            <a:spLocks noGrp="1" noChangeArrowheads="1"/>
          </p:cNvSpPr>
          <p:nvPr>
            <p:ph type="dt" idx="1"/>
          </p:nvPr>
        </p:nvSpPr>
        <p:spPr bwMode="auto">
          <a:xfrm>
            <a:off x="3884613"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dirty="0"/>
          </a:p>
        </p:txBody>
      </p:sp>
      <p:sp>
        <p:nvSpPr>
          <p:cNvPr id="71684" name="Rectangle 5123"/>
          <p:cNvSpPr>
            <a:spLocks noGrp="1" noRot="1" noChangeAspect="1" noChangeArrowheads="1" noTextEdit="1"/>
          </p:cNvSpPr>
          <p:nvPr>
            <p:ph type="sldImg" idx="2"/>
          </p:nvPr>
        </p:nvSpPr>
        <p:spPr bwMode="auto">
          <a:xfrm>
            <a:off x="1143000" y="685800"/>
            <a:ext cx="4572000" cy="3429000"/>
          </a:xfrm>
          <a:prstGeom prst="rect">
            <a:avLst/>
          </a:prstGeom>
          <a:noFill/>
          <a:ln w="9525" algn="ctr">
            <a:solidFill>
              <a:srgbClr val="000000"/>
            </a:solidFill>
            <a:miter lim="800000"/>
            <a:headEnd/>
            <a:tailEnd/>
          </a:ln>
        </p:spPr>
      </p:sp>
      <p:sp>
        <p:nvSpPr>
          <p:cNvPr id="5125" name="Notes Placeholder 5124"/>
          <p:cNvSpPr>
            <a:spLocks noGrp="1" noChangeArrowheads="1"/>
          </p:cNvSpPr>
          <p:nvPr>
            <p:ph type="body" sz="quarter" idx="3"/>
          </p:nvPr>
        </p:nvSpPr>
        <p:spPr bwMode="auto">
          <a:xfrm>
            <a:off x="685800" y="4343400"/>
            <a:ext cx="5486400" cy="4114800"/>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1686" name="Rectangle 5125"/>
          <p:cNvSpPr>
            <a:spLocks noGrp="1" noChangeArrowheads="1"/>
          </p:cNvSpPr>
          <p:nvPr>
            <p:ph type="ftr" sz="quarter" idx="4"/>
          </p:nvPr>
        </p:nvSpPr>
        <p:spPr bwMode="auto">
          <a:xfrm>
            <a:off x="0" y="8685213"/>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dirty="0"/>
          </a:p>
        </p:txBody>
      </p:sp>
      <p:sp>
        <p:nvSpPr>
          <p:cNvPr id="5127" name="Slide Number Placeholder 5126"/>
          <p:cNvSpPr>
            <a:spLocks noGrp="1" noChangeArrowheads="1"/>
          </p:cNvSpPr>
          <p:nvPr>
            <p:ph type="sldNum" sz="quarter" idx="5"/>
          </p:nvPr>
        </p:nvSpPr>
        <p:spPr bwMode="auto">
          <a:xfrm>
            <a:off x="3884613" y="8685213"/>
            <a:ext cx="2971800" cy="457200"/>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b" anchorCtr="0" compatLnSpc="1">
            <a:prstTxWarp prst="textNoShape">
              <a:avLst/>
            </a:prstTxWarp>
          </a:bodyPr>
          <a:lstStyle>
            <a:lvl1pPr algn="r">
              <a:defRPr sz="1200"/>
            </a:lvl1pPr>
          </a:lstStyle>
          <a:p>
            <a:fld id="{D96327A5-35F2-4371-8312-8F481B9D24F6}" type="slidenum">
              <a:rPr lang="en-US"/>
              <a:pPr/>
              <a:t>‹#›</a:t>
            </a:fld>
            <a:endParaRPr lang="en-US" dirty="0"/>
          </a:p>
        </p:txBody>
      </p:sp>
    </p:spTree>
    <p:extLst>
      <p:ext uri="{BB962C8B-B14F-4D97-AF65-F5344CB8AC3E}">
        <p14:creationId xmlns:p14="http://schemas.microsoft.com/office/powerpoint/2010/main" val="279965136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9EAEEF-EA87-45A5-AB17-DF2F4D00AFC7}" type="slidenum">
              <a:rPr lang="en-US" altLang="en-US" smtClean="0"/>
              <a:pPr/>
              <a:t>1</a:t>
            </a:fld>
            <a:endParaRPr lang="en-US" altLang="en-US" dirty="0"/>
          </a:p>
        </p:txBody>
      </p:sp>
    </p:spTree>
    <p:extLst>
      <p:ext uri="{BB962C8B-B14F-4D97-AF65-F5344CB8AC3E}">
        <p14:creationId xmlns:p14="http://schemas.microsoft.com/office/powerpoint/2010/main" val="1681122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2</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6327A5-35F2-4371-8312-8F481B9D24F6}" type="slidenum">
              <a:rPr lang="en-US" smtClean="0"/>
              <a:pPr/>
              <a:t>28</a:t>
            </a:fld>
            <a:endParaRPr lang="en-US" dirty="0"/>
          </a:p>
        </p:txBody>
      </p:sp>
    </p:spTree>
    <p:extLst>
      <p:ext uri="{BB962C8B-B14F-4D97-AF65-F5344CB8AC3E}">
        <p14:creationId xmlns:p14="http://schemas.microsoft.com/office/powerpoint/2010/main" val="2254710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hapter Opener">
    <p:spTree>
      <p:nvGrpSpPr>
        <p:cNvPr id="1" name=""/>
        <p:cNvGrpSpPr/>
        <p:nvPr/>
      </p:nvGrpSpPr>
      <p:grpSpPr>
        <a:xfrm>
          <a:off x="0" y="0"/>
          <a:ext cx="0" cy="0"/>
          <a:chOff x="0" y="0"/>
          <a:chExt cx="0" cy="0"/>
        </a:xfrm>
      </p:grpSpPr>
      <p:sp>
        <p:nvSpPr>
          <p:cNvPr id="16" name="Rectangle 15"/>
          <p:cNvSpPr/>
          <p:nvPr/>
        </p:nvSpPr>
        <p:spPr bwMode="white">
          <a:xfrm>
            <a:off x="0" y="0"/>
            <a:ext cx="9144000" cy="1371600"/>
          </a:xfrm>
          <a:prstGeom prst="rect">
            <a:avLst/>
          </a:prstGeom>
          <a:solidFill>
            <a:srgbClr val="845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0"/>
          <p:cNvSpPr>
            <a:spLocks noGrp="1"/>
          </p:cNvSpPr>
          <p:nvPr>
            <p:ph type="title"/>
          </p:nvPr>
        </p:nvSpPr>
        <p:spPr>
          <a:xfrm>
            <a:off x="457200" y="228600"/>
            <a:ext cx="8229600" cy="622828"/>
          </a:xfrm>
        </p:spPr>
        <p:txBody>
          <a:bodyPr anchor="t">
            <a:noAutofit/>
          </a:bodyPr>
          <a:lstStyle>
            <a:lvl1pPr>
              <a:defRPr sz="3600">
                <a:latin typeface="Arial" pitchFamily="34" charset="0"/>
                <a:ea typeface="Verdana" pitchFamily="34" charset="0"/>
                <a:cs typeface="Arial" pitchFamily="34" charset="0"/>
              </a:defRPr>
            </a:lvl1pPr>
          </a:lstStyle>
          <a:p>
            <a:r>
              <a:rPr lang="en-US"/>
              <a:t>Click to edit Master title style</a:t>
            </a:r>
            <a:endParaRPr lang="en-US" dirty="0"/>
          </a:p>
        </p:txBody>
      </p:sp>
      <p:sp>
        <p:nvSpPr>
          <p:cNvPr id="7" name="Conten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400">
                <a:solidFill>
                  <a:schemeClr val="bg1"/>
                </a:solidFill>
                <a:latin typeface="Arial" pitchFamily="34" charset="0"/>
                <a:ea typeface="Verdana" pitchFamily="34" charset="0"/>
                <a:cs typeface="Arial" pitchFamily="34" charset="0"/>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4400" baseline="0">
                <a:latin typeface="Arial" pitchFamily="34" charset="0"/>
                <a:ea typeface="Verdana" pitchFamily="34" charset="0"/>
                <a:cs typeface="Arial" pitchFamily="34" charset="0"/>
              </a:defRPr>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800">
                <a:latin typeface="Arial" pitchFamily="34" charset="0"/>
                <a:ea typeface="Verdana" pitchFamily="34" charset="0"/>
                <a:cs typeface="Arial" pitchFamily="34" charset="0"/>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3" name="Rectangle 12"/>
          <p:cNvSpPr/>
          <p:nvPr/>
        </p:nvSpPr>
        <p:spPr bwMode="white">
          <a:xfrm>
            <a:off x="-7938" y="6248400"/>
            <a:ext cx="9161464" cy="629874"/>
          </a:xfrm>
          <a:prstGeom prst="rect">
            <a:avLst/>
          </a:prstGeom>
          <a:solidFill>
            <a:srgbClr val="845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ontent Placeholder 4"/>
          <p:cNvSpPr>
            <a:spLocks noGrp="1"/>
          </p:cNvSpPr>
          <p:nvPr>
            <p:ph sz="quarter" idx="16"/>
          </p:nvPr>
        </p:nvSpPr>
        <p:spPr>
          <a:xfrm>
            <a:off x="1600200" y="6285230"/>
            <a:ext cx="7543800" cy="572770"/>
          </a:xfrm>
          <a:solidFill>
            <a:srgbClr val="845951"/>
          </a:solidFill>
        </p:spPr>
        <p:txBody>
          <a:bodyPr>
            <a:noAutofit/>
          </a:bodyPr>
          <a:lstStyle>
            <a:lvl1pPr algn="ctr">
              <a:defRPr sz="1100">
                <a:latin typeface="Arial" pitchFamily="34" charset="0"/>
                <a:cs typeface="Arial" pitchFamily="34" charset="0"/>
              </a:defRPr>
            </a:lvl1pPr>
            <a:lvl2pPr>
              <a:defRPr sz="1100">
                <a:latin typeface="Arial" pitchFamily="34" charset="0"/>
                <a:cs typeface="Arial" pitchFamily="34" charset="0"/>
              </a:defRPr>
            </a:lvl2pPr>
            <a:lvl3pPr>
              <a:defRPr sz="1100">
                <a:latin typeface="Arial" pitchFamily="34" charset="0"/>
                <a:cs typeface="Arial" pitchFamily="34" charset="0"/>
              </a:defRPr>
            </a:lvl3pPr>
            <a:lvl4pPr>
              <a:defRPr sz="1100">
                <a:latin typeface="Arial" pitchFamily="34" charset="0"/>
                <a:cs typeface="Arial" pitchFamily="34" charset="0"/>
              </a:defRPr>
            </a:lvl4pPr>
            <a:lvl5pPr>
              <a:defRPr sz="1100">
                <a:latin typeface="Arial" pitchFamily="34" charset="0"/>
                <a:cs typeface="Arial" pitchFamily="34" charset="0"/>
              </a:defRPr>
            </a:lvl5pPr>
          </a:lstStyle>
          <a:p>
            <a:pPr lvl="0"/>
            <a:r>
              <a:rPr lang="en-US"/>
              <a:t>Click to edit Master text styles</a:t>
            </a:r>
          </a:p>
        </p:txBody>
      </p:sp>
    </p:spTree>
    <p:extLst>
      <p:ext uri="{BB962C8B-B14F-4D97-AF65-F5344CB8AC3E}">
        <p14:creationId xmlns:p14="http://schemas.microsoft.com/office/powerpoint/2010/main" val="824513408"/>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US"/>
              <a:t>Click to edit Master title style</a:t>
            </a:r>
          </a:p>
        </p:txBody>
      </p:sp>
      <p:sp>
        <p:nvSpPr>
          <p:cNvPr id="4" name="Content Placeholder 2"/>
          <p:cNvSpPr>
            <a:spLocks noGrp="1"/>
          </p:cNvSpPr>
          <p:nvPr>
            <p:ph idx="1"/>
          </p:nvPr>
        </p:nvSpPr>
        <p:spPr>
          <a:xfrm>
            <a:off x="228600" y="1295400"/>
            <a:ext cx="8763000" cy="4830763"/>
          </a:xfrm>
          <a:prstGeom prst="rect">
            <a:avLst/>
          </a:prstGeom>
        </p:spPr>
        <p:txBody>
          <a:bodyPr vert="horz" lIns="91440" tIns="45720" rIns="91440" bIns="45720" rtlCol="0">
            <a:normAutofit/>
          </a:bodyPr>
          <a:lstStyle>
            <a:lvl1pPr>
              <a:defRPr sz="2600"/>
            </a:lvl1pPr>
            <a:lvl3pPr>
              <a:defRPr sz="2200"/>
            </a:lvl3pPr>
            <a:lvl5pPr>
              <a:defRPr sz="1800"/>
            </a:lvl5pPr>
          </a:lstStyle>
          <a:p>
            <a:pPr marL="461963" lvl="0" indent="-461963">
              <a:buSzPct val="100000"/>
            </a:pPr>
            <a:r>
              <a:rPr lang="en-US" dirty="0"/>
              <a:t>Click to edit Master text styles</a:t>
            </a:r>
          </a:p>
          <a:p>
            <a:pPr marL="914400" lvl="1" indent="-457200"/>
            <a:r>
              <a:rPr lang="en-US" dirty="0"/>
              <a:t>Second level</a:t>
            </a:r>
          </a:p>
          <a:p>
            <a:pPr marL="1376363" lvl="2" indent="-461963"/>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Figure + Caption Layout">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0" name="Title 1"/>
          <p:cNvSpPr>
            <a:spLocks noGrp="1"/>
          </p:cNvSpPr>
          <p:nvPr>
            <p:ph type="title"/>
          </p:nvPr>
        </p:nvSpPr>
        <p:spPr>
          <a:xfrm>
            <a:off x="519169" y="357626"/>
            <a:ext cx="8032638" cy="1004011"/>
          </a:xfrm>
        </p:spPr>
        <p:txBody>
          <a:bodyPr>
            <a:normAutofit/>
          </a:bodyPr>
          <a:lstStyle>
            <a:lvl1pPr algn="ctr">
              <a:defRPr sz="3600" b="0">
                <a:solidFill>
                  <a:schemeClr val="tx1"/>
                </a:solidFill>
              </a:defRPr>
            </a:lvl1pPr>
          </a:lstStyle>
          <a:p>
            <a:r>
              <a:rPr lang="en-US"/>
              <a:t>Click to edit Master title style</a:t>
            </a:r>
            <a:endParaRPr lang="en-US" dirty="0"/>
          </a:p>
        </p:txBody>
      </p:sp>
      <p:sp>
        <p:nvSpPr>
          <p:cNvPr id="11" name="Content Placeholder 3"/>
          <p:cNvSpPr>
            <a:spLocks noGrp="1"/>
          </p:cNvSpPr>
          <p:nvPr>
            <p:ph type="body" sz="half" idx="2"/>
          </p:nvPr>
        </p:nvSpPr>
        <p:spPr>
          <a:xfrm>
            <a:off x="519169" y="5486400"/>
            <a:ext cx="8032638" cy="6651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Rectangle 5"/>
          <p:cNvSpPr/>
          <p:nvPr/>
        </p:nvSpPr>
        <p:spPr bwMode="white">
          <a:xfrm>
            <a:off x="-7937" y="6248400"/>
            <a:ext cx="9151937" cy="617539"/>
          </a:xfrm>
          <a:prstGeom prst="rect">
            <a:avLst/>
          </a:prstGeom>
          <a:solidFill>
            <a:srgbClr val="84595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8" name="Copyright" descr="Pearson: Copyright 2015, 2012, 2009"/>
          <p:cNvSpPr txBox="1">
            <a:spLocks noChangeArrowheads="1"/>
          </p:cNvSpPr>
          <p:nvPr/>
        </p:nvSpPr>
        <p:spPr bwMode="auto">
          <a:xfrm>
            <a:off x="1524000" y="6398426"/>
            <a:ext cx="7012763" cy="347987"/>
          </a:xfrm>
          <a:prstGeom prst="rect">
            <a:avLst/>
          </a:prstGeom>
          <a:solidFill>
            <a:srgbClr val="845951"/>
          </a:solidFill>
          <a:ln w="9525">
            <a:noFill/>
            <a:miter lim="800000"/>
            <a:headEnd/>
            <a:tailEnd/>
          </a:ln>
        </p:spPr>
        <p:txBody>
          <a:bodyPr lIns="0" tIns="0" rIns="0" bIns="0" anchor="ctr"/>
          <a:lstStyle>
            <a:lvl1pPr eaLnBrk="0" hangingPunct="0">
              <a:defRPr sz="2400">
                <a:solidFill>
                  <a:schemeClr val="tx1"/>
                </a:solidFill>
                <a:latin typeface="Arial" panose="020B0604020202020204" pitchFamily="34" charset="0"/>
              </a:defRPr>
            </a:lvl1pPr>
            <a:lvl2pPr marL="37931725" indent="-37474525" eaLnBrk="0" hangingPunct="0">
              <a:defRPr sz="2400">
                <a:solidFill>
                  <a:schemeClr val="tx1"/>
                </a:solidFill>
                <a:latin typeface="Arial" panose="020B0604020202020204" pitchFamily="34" charset="0"/>
              </a:defRPr>
            </a:lvl2pPr>
            <a:lvl3pPr eaLnBrk="0" hangingPunct="0">
              <a:defRPr sz="2400">
                <a:solidFill>
                  <a:schemeClr val="tx1"/>
                </a:solidFill>
                <a:latin typeface="Arial" panose="020B0604020202020204" pitchFamily="34" charset="0"/>
              </a:defRPr>
            </a:lvl3pPr>
            <a:lvl4pPr eaLnBrk="0" hangingPunct="0">
              <a:defRPr sz="2400">
                <a:solidFill>
                  <a:schemeClr val="tx1"/>
                </a:solidFill>
                <a:latin typeface="Arial" panose="020B0604020202020204" pitchFamily="34" charset="0"/>
              </a:defRPr>
            </a:lvl4pPr>
            <a:lvl5pPr eaLnBrk="0" hangingPunct="0">
              <a:defRPr sz="2400">
                <a:solidFill>
                  <a:schemeClr val="tx1"/>
                </a:solidFill>
                <a:latin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defRPr>
            </a:lvl9pPr>
          </a:lstStyle>
          <a:p>
            <a:pPr marL="0" indent="0" algn="ctr">
              <a:buNone/>
              <a:defRPr/>
            </a:pPr>
            <a:r>
              <a:rPr lang="en-US" sz="1200" dirty="0">
                <a:solidFill>
                  <a:schemeClr val="bg1"/>
                </a:solidFill>
              </a:rPr>
              <a:t>Copyright © 2019 Cengage. All rights reserved.</a:t>
            </a:r>
          </a:p>
        </p:txBody>
      </p:sp>
      <p:pic>
        <p:nvPicPr>
          <p:cNvPr id="9"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407820"/>
            <a:ext cx="12858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6341659"/>
      </p:ext>
    </p:extLst>
  </p:cSld>
  <p:clrMapOvr>
    <a:masterClrMapping/>
  </p:clrMapOvr>
  <p:transition spd="slow"/>
  <p:hf sldNum="0" hd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Content Placeholder 1"/>
          <p:cNvSpPr>
            <a:spLocks noGrp="1"/>
          </p:cNvSpPr>
          <p:nvPr>
            <p:ph type="title"/>
          </p:nvPr>
        </p:nvSpPr>
        <p:spPr>
          <a:xfrm>
            <a:off x="457200" y="27709"/>
            <a:ext cx="8229600" cy="1039091"/>
          </a:xfrm>
          <a:prstGeom prst="rect">
            <a:avLst/>
          </a:prstGeom>
        </p:spPr>
        <p:txBody>
          <a:bodyPr vert="horz" lIns="91440" tIns="45720" rIns="91440" bIns="45720" rtlCol="0" anchor="ctr">
            <a:normAutofit/>
          </a:bodyPr>
          <a:lstStyle/>
          <a:p>
            <a:r>
              <a:rPr lang="en-US"/>
              <a:t>Click to edit Master title style</a:t>
            </a:r>
          </a:p>
        </p:txBody>
      </p:sp>
      <p:sp>
        <p:nvSpPr>
          <p:cNvPr id="3" name="Content Placeholder 2"/>
          <p:cNvSpPr>
            <a:spLocks noGrp="1"/>
          </p:cNvSpPr>
          <p:nvPr>
            <p:ph type="body" idx="1"/>
          </p:nvPr>
        </p:nvSpPr>
        <p:spPr>
          <a:xfrm>
            <a:off x="228600" y="1295400"/>
            <a:ext cx="8763000" cy="4830763"/>
          </a:xfrm>
          <a:prstGeom prst="rect">
            <a:avLst/>
          </a:prstGeom>
        </p:spPr>
        <p:txBody>
          <a:bodyPr vert="horz" lIns="91440" tIns="45720" rIns="91440" bIns="45720" rtlCol="0">
            <a:normAutofit/>
          </a:bodyPr>
          <a:lstStyle/>
          <a:p>
            <a:pPr marL="461963" lvl="0" indent="-461963">
              <a:buSzPct val="100000"/>
            </a:pPr>
            <a:r>
              <a:rPr lang="en-US" dirty="0"/>
              <a:t>Click to edit Master text styles</a:t>
            </a:r>
          </a:p>
          <a:p>
            <a:pPr marL="914400" lvl="1" indent="-457200"/>
            <a:r>
              <a:rPr lang="en-US" dirty="0"/>
              <a:t>Second level</a:t>
            </a:r>
          </a:p>
          <a:p>
            <a:pPr marL="1376363" lvl="2" indent="-461963"/>
            <a:r>
              <a:rPr lang="en-US" dirty="0"/>
              <a:t>Third level</a:t>
            </a:r>
          </a:p>
          <a:p>
            <a:pPr lvl="3"/>
            <a:r>
              <a:rPr lang="en-US" dirty="0"/>
              <a:t>Fourth level</a:t>
            </a:r>
          </a:p>
          <a:p>
            <a:pPr lvl="4"/>
            <a:r>
              <a:rPr lang="en-US" dirty="0"/>
              <a:t>Fifth level</a:t>
            </a:r>
          </a:p>
        </p:txBody>
      </p:sp>
      <p:sp>
        <p:nvSpPr>
          <p:cNvPr id="7" name="Rectangle 6"/>
          <p:cNvSpPr/>
          <p:nvPr/>
        </p:nvSpPr>
        <p:spPr bwMode="white">
          <a:xfrm>
            <a:off x="0" y="0"/>
            <a:ext cx="9144000" cy="1133554"/>
          </a:xfrm>
          <a:prstGeom prst="rect">
            <a:avLst/>
          </a:prstGeom>
          <a:solidFill>
            <a:srgbClr val="845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bwMode="white">
          <a:xfrm>
            <a:off x="-7938" y="6248400"/>
            <a:ext cx="9161464" cy="629874"/>
          </a:xfrm>
          <a:prstGeom prst="rect">
            <a:avLst/>
          </a:prstGeom>
          <a:solidFill>
            <a:srgbClr val="845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pyright" descr="Pearson: Copyright 2015, 2012, 2009"/>
          <p:cNvSpPr txBox="1">
            <a:spLocks noChangeArrowheads="1"/>
          </p:cNvSpPr>
          <p:nvPr/>
        </p:nvSpPr>
        <p:spPr bwMode="auto">
          <a:xfrm>
            <a:off x="1524000" y="6398426"/>
            <a:ext cx="7012763" cy="347987"/>
          </a:xfrm>
          <a:prstGeom prst="rect">
            <a:avLst/>
          </a:prstGeom>
          <a:solidFill>
            <a:srgbClr val="845951"/>
          </a:solidFill>
          <a:ln w="9525">
            <a:noFill/>
            <a:miter lim="800000"/>
            <a:headEnd/>
            <a:tailEnd/>
          </a:ln>
        </p:spPr>
        <p:txBody>
          <a:bodyPr lIns="0" tIns="0" rIns="0" bIns="0" anchor="ctr"/>
          <a:lstStyle>
            <a:lvl1pPr eaLnBrk="0" hangingPunct="0">
              <a:defRPr sz="2400">
                <a:solidFill>
                  <a:schemeClr val="tx1"/>
                </a:solidFill>
                <a:latin typeface="Arial" panose="020B0604020202020204" pitchFamily="34" charset="0"/>
              </a:defRPr>
            </a:lvl1pPr>
            <a:lvl2pPr marL="37931725" indent="-37474525" eaLnBrk="0" hangingPunct="0">
              <a:defRPr sz="2400">
                <a:solidFill>
                  <a:schemeClr val="tx1"/>
                </a:solidFill>
                <a:latin typeface="Arial" panose="020B0604020202020204" pitchFamily="34" charset="0"/>
              </a:defRPr>
            </a:lvl2pPr>
            <a:lvl3pPr eaLnBrk="0" hangingPunct="0">
              <a:defRPr sz="2400">
                <a:solidFill>
                  <a:schemeClr val="tx1"/>
                </a:solidFill>
                <a:latin typeface="Arial" panose="020B0604020202020204" pitchFamily="34" charset="0"/>
              </a:defRPr>
            </a:lvl3pPr>
            <a:lvl4pPr eaLnBrk="0" hangingPunct="0">
              <a:defRPr sz="2400">
                <a:solidFill>
                  <a:schemeClr val="tx1"/>
                </a:solidFill>
                <a:latin typeface="Arial" panose="020B0604020202020204" pitchFamily="34" charset="0"/>
              </a:defRPr>
            </a:lvl4pPr>
            <a:lvl5pPr eaLnBrk="0" hangingPunct="0">
              <a:defRPr sz="2400">
                <a:solidFill>
                  <a:schemeClr val="tx1"/>
                </a:solidFill>
                <a:latin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defRPr>
            </a:lvl9pPr>
          </a:lstStyle>
          <a:p>
            <a:pPr marL="0" indent="0" algn="ctr">
              <a:buNone/>
              <a:defRPr/>
            </a:pPr>
            <a:r>
              <a:rPr lang="en-US" sz="1200" dirty="0">
                <a:solidFill>
                  <a:schemeClr val="bg1"/>
                </a:solidFill>
              </a:rPr>
              <a:t>Copyright © 2019 Cengage. All rights reserved.</a:t>
            </a:r>
          </a:p>
        </p:txBody>
      </p:sp>
      <p:pic>
        <p:nvPicPr>
          <p:cNvPr id="2050"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6407820"/>
            <a:ext cx="12858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0483617"/>
      </p:ext>
    </p:extLst>
  </p:cSld>
  <p:clrMap bg1="lt1" tx1="dk1" bg2="lt2" tx2="dk2" accent1="accent1" accent2="accent2" accent3="accent3" accent4="accent4" accent5="accent5" accent6="accent6" hlink="hlink" folHlink="folHlink"/>
  <p:sldLayoutIdLst>
    <p:sldLayoutId id="2147483671" r:id="rId1"/>
    <p:sldLayoutId id="2147483675" r:id="rId2"/>
    <p:sldLayoutId id="2147483673" r:id="rId3"/>
  </p:sldLayoutIdLst>
  <p:hf sldNum="0" hdr="0" dt="0"/>
  <p:txStyles>
    <p:titleStyle>
      <a:lvl1pPr algn="ctr" defTabSz="914400" rtl="0" eaLnBrk="1" latinLnBrk="0" hangingPunct="1">
        <a:spcBef>
          <a:spcPct val="0"/>
        </a:spcBef>
        <a:buNone/>
        <a:defRPr sz="3600" kern="1200">
          <a:solidFill>
            <a:schemeClr val="bg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rgbClr val="845951"/>
        </a:buClr>
        <a:buFont typeface="Arial" pitchFamily="34" charset="0"/>
        <a:buChar char="•"/>
        <a:defRPr lang="en-US" sz="2800" kern="1200" dirty="0" smtClean="0">
          <a:solidFill>
            <a:schemeClr val="tx1"/>
          </a:solidFill>
          <a:latin typeface="Arial" pitchFamily="34" charset="0"/>
          <a:ea typeface="Verdana" pitchFamily="34" charset="0"/>
          <a:cs typeface="Arial" pitchFamily="34" charset="0"/>
        </a:defRPr>
      </a:lvl1pPr>
      <a:lvl2pPr marL="742950" indent="-285750" algn="l" defTabSz="914400" rtl="0" eaLnBrk="1" latinLnBrk="0" hangingPunct="1">
        <a:spcBef>
          <a:spcPct val="20000"/>
        </a:spcBef>
        <a:buClr>
          <a:srgbClr val="845951"/>
        </a:buClr>
        <a:buFont typeface="Arial" pitchFamily="34" charset="0"/>
        <a:buChar char="–"/>
        <a:defRPr lang="en-US" sz="2400" kern="1200" dirty="0" smtClean="0">
          <a:solidFill>
            <a:schemeClr val="tx1"/>
          </a:solidFill>
          <a:latin typeface="Arial" pitchFamily="34" charset="0"/>
          <a:ea typeface="Verdana" pitchFamily="34" charset="0"/>
          <a:cs typeface="Arial" pitchFamily="34" charset="0"/>
        </a:defRPr>
      </a:lvl2pPr>
      <a:lvl3pPr marL="1143000" indent="-228600" algn="l" defTabSz="914400" rtl="0" eaLnBrk="1" latinLnBrk="0" hangingPunct="1">
        <a:spcBef>
          <a:spcPct val="20000"/>
        </a:spcBef>
        <a:buClr>
          <a:srgbClr val="845951"/>
        </a:buClr>
        <a:buFont typeface="Wingdings" pitchFamily="2" charset="2"/>
        <a:buChar char="§"/>
        <a:defRPr lang="en-US" sz="2000" kern="1200" dirty="0" smtClean="0">
          <a:solidFill>
            <a:schemeClr val="tx1"/>
          </a:solidFill>
          <a:latin typeface="Arial" pitchFamily="34" charset="0"/>
          <a:ea typeface="Verdana" pitchFamily="34" charset="0"/>
          <a:cs typeface="Arial" pitchFamily="34" charset="0"/>
        </a:defRPr>
      </a:lvl3pPr>
      <a:lvl4pPr marL="1600200" indent="-228600" algn="l" defTabSz="914400" rtl="0" eaLnBrk="1" latinLnBrk="0" hangingPunct="1">
        <a:spcBef>
          <a:spcPct val="20000"/>
        </a:spcBef>
        <a:buClr>
          <a:srgbClr val="845951"/>
        </a:buClr>
        <a:buFont typeface="Courier New" pitchFamily="49" charset="0"/>
        <a:buChar char="o"/>
        <a:defRPr lang="en-US" sz="2000" kern="1200" dirty="0" smtClean="0">
          <a:solidFill>
            <a:schemeClr val="tx1"/>
          </a:solidFill>
          <a:latin typeface="Arial" pitchFamily="34" charset="0"/>
          <a:ea typeface="Verdana" pitchFamily="34" charset="0"/>
          <a:cs typeface="Arial" pitchFamily="34" charset="0"/>
        </a:defRPr>
      </a:lvl4pPr>
      <a:lvl5pPr marL="2057400" indent="-228600" algn="l" defTabSz="914400" rtl="0" eaLnBrk="1" latinLnBrk="0" hangingPunct="1">
        <a:spcBef>
          <a:spcPct val="20000"/>
        </a:spcBef>
        <a:buClr>
          <a:srgbClr val="845951"/>
        </a:buClr>
        <a:buFont typeface="Arial" pitchFamily="34" charset="0"/>
        <a:buChar char="»"/>
        <a:defRPr lang="en-US" sz="2000" kern="1200" dirty="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4515"/>
            <a:ext cx="9143999" cy="1331258"/>
          </a:xfrm>
        </p:spPr>
        <p:txBody>
          <a:bodyPr anchor="ctr"/>
          <a:lstStyle/>
          <a:p>
            <a:pPr algn="l"/>
            <a:r>
              <a:rPr lang="en-US" sz="4400" dirty="0"/>
              <a:t>Computer Concepts 2018</a:t>
            </a:r>
          </a:p>
        </p:txBody>
      </p:sp>
      <p:pic>
        <p:nvPicPr>
          <p:cNvPr id="1026" name="Picture 2" descr="Book cover reads title: Computer Concepts 2018: Comprehensive. An image on the cover page shows stack of woo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72" y="1436968"/>
            <a:ext cx="3613203" cy="4746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Placeholder 5"/>
          <p:cNvSpPr>
            <a:spLocks noGrp="1"/>
          </p:cNvSpPr>
          <p:nvPr>
            <p:ph type="body" sz="quarter" idx="14"/>
          </p:nvPr>
        </p:nvSpPr>
        <p:spPr>
          <a:xfrm>
            <a:off x="4532254" y="3030429"/>
            <a:ext cx="4073268" cy="1746617"/>
          </a:xfrm>
        </p:spPr>
        <p:txBody>
          <a:bodyPr/>
          <a:lstStyle/>
          <a:p>
            <a:pPr algn="ctr"/>
            <a:r>
              <a:rPr lang="en-IN" b="1" dirty="0"/>
              <a:t>Module</a:t>
            </a:r>
            <a:r>
              <a:rPr lang="en-US" b="1" dirty="0"/>
              <a:t> 1</a:t>
            </a:r>
          </a:p>
          <a:p>
            <a:pPr algn="ctr"/>
            <a:r>
              <a:rPr lang="en-US" sz="4000" dirty="0"/>
              <a:t>Digital Content</a:t>
            </a:r>
            <a:endParaRPr lang="en-US" sz="3200" dirty="0"/>
          </a:p>
        </p:txBody>
      </p:sp>
      <p:pic>
        <p:nvPicPr>
          <p:cNvPr id="9" name="Picture 2" title="Cengage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407820"/>
            <a:ext cx="12858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Placeholder 6"/>
          <p:cNvSpPr>
            <a:spLocks noGrp="1"/>
          </p:cNvSpPr>
          <p:nvPr>
            <p:ph sz="quarter" idx="16"/>
          </p:nvPr>
        </p:nvSpPr>
        <p:spPr/>
        <p:txBody>
          <a:bodyPr anchor="ctr"/>
          <a:lstStyle/>
          <a:p>
            <a:pPr marL="0" indent="0">
              <a:buNone/>
              <a:defRPr/>
            </a:pPr>
            <a:r>
              <a:rPr lang="en-US" sz="1200" dirty="0">
                <a:solidFill>
                  <a:schemeClr val="bg1"/>
                </a:solidFill>
              </a:rPr>
              <a:t>Copyright © 2019 Cengage. All rights reserved.</a:t>
            </a:r>
          </a:p>
        </p:txBody>
      </p:sp>
    </p:spTree>
    <p:extLst>
      <p:ext uri="{BB962C8B-B14F-4D97-AF65-F5344CB8AC3E}">
        <p14:creationId xmlns:p14="http://schemas.microsoft.com/office/powerpoint/2010/main" val="3753663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Representing Numbers (1 of 2)</a:t>
            </a:r>
          </a:p>
        </p:txBody>
      </p:sp>
      <p:sp>
        <p:nvSpPr>
          <p:cNvPr id="3" name="Content Placeholder 2"/>
          <p:cNvSpPr>
            <a:spLocks noGrp="1"/>
          </p:cNvSpPr>
          <p:nvPr>
            <p:ph idx="1"/>
          </p:nvPr>
        </p:nvSpPr>
        <p:spPr/>
        <p:txBody>
          <a:bodyPr>
            <a:normAutofit/>
          </a:bodyPr>
          <a:lstStyle/>
          <a:p>
            <a:r>
              <a:rPr lang="en-US" b="1" dirty="0"/>
              <a:t>Numeric data</a:t>
            </a:r>
            <a:r>
              <a:rPr lang="en-US" dirty="0"/>
              <a:t> consists of numbers that can be used in arithmetic operations</a:t>
            </a:r>
          </a:p>
          <a:p>
            <a:r>
              <a:rPr lang="en-US" dirty="0"/>
              <a:t>Digital devices represent numeric data using the binary number system, also called base 2</a:t>
            </a:r>
          </a:p>
          <a:p>
            <a:r>
              <a:rPr lang="en-US" dirty="0"/>
              <a:t>The </a:t>
            </a:r>
            <a:r>
              <a:rPr lang="en-US" b="1" dirty="0"/>
              <a:t>binary number system</a:t>
            </a:r>
            <a:r>
              <a:rPr lang="en-US" dirty="0"/>
              <a:t> only has two digits: 0 and 1</a:t>
            </a:r>
          </a:p>
          <a:p>
            <a:r>
              <a:rPr lang="en-US" dirty="0"/>
              <a:t>No numeral like 2 exists in the system, so the number “two” is represented in binary as 10 (pronounced “one zero”)</a:t>
            </a:r>
          </a:p>
        </p:txBody>
      </p:sp>
    </p:spTree>
    <p:extLst>
      <p:ext uri="{BB962C8B-B14F-4D97-AF65-F5344CB8AC3E}">
        <p14:creationId xmlns:p14="http://schemas.microsoft.com/office/powerpoint/2010/main" val="306150991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Video File Formats (4 of 4)</a:t>
            </a:r>
          </a:p>
        </p:txBody>
      </p:sp>
      <p:pic>
        <p:nvPicPr>
          <p:cNvPr id="6" name="Picture 3" descr="A screenshot of the window of a video editing software. The working area of the window is divided into two panes. The left pane shows a movie being played. The supporting text pointing the video reads “Preview your movie to see how the video segments, transitions, and soundtrack all work together.” The right pane of the window shows two video clips. The supporting text pointing the video clips reads “The storyboard is an area where you can drag audio and video clips for your movie.”"/>
          <p:cNvPicPr>
            <a:picLocks noChangeAspect="1"/>
          </p:cNvPicPr>
          <p:nvPr/>
        </p:nvPicPr>
        <p:blipFill>
          <a:blip r:embed="rId2" cstate="print"/>
          <a:stretch>
            <a:fillRect/>
          </a:stretch>
        </p:blipFill>
        <p:spPr>
          <a:xfrm>
            <a:off x="1997118" y="1506605"/>
            <a:ext cx="5635293" cy="4304366"/>
          </a:xfrm>
          <a:prstGeom prst="rect">
            <a:avLst/>
          </a:prstGeom>
        </p:spPr>
      </p:pic>
    </p:spTree>
    <p:extLst>
      <p:ext uri="{BB962C8B-B14F-4D97-AF65-F5344CB8AC3E}">
        <p14:creationId xmlns:p14="http://schemas.microsoft.com/office/powerpoint/2010/main" val="4142517570"/>
      </p:ext>
    </p:extLst>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Video Variations (1 of 2)</a:t>
            </a:r>
          </a:p>
        </p:txBody>
      </p:sp>
      <p:sp>
        <p:nvSpPr>
          <p:cNvPr id="3" name="Content Placeholder 2"/>
          <p:cNvSpPr>
            <a:spLocks noGrp="1"/>
          </p:cNvSpPr>
          <p:nvPr>
            <p:ph idx="1"/>
          </p:nvPr>
        </p:nvSpPr>
        <p:spPr/>
        <p:txBody>
          <a:bodyPr/>
          <a:lstStyle/>
          <a:p>
            <a:r>
              <a:rPr lang="en-US" dirty="0"/>
              <a:t>Movies are simply multiframe bitmaps that build on techniques used to create basic bitmap still images</a:t>
            </a:r>
          </a:p>
          <a:p>
            <a:r>
              <a:rPr lang="en-US" dirty="0"/>
              <a:t>A photographer uses multiple video cameras to simultaneously film footage from all angles</a:t>
            </a:r>
          </a:p>
          <a:p>
            <a:r>
              <a:rPr lang="en-US" dirty="0"/>
              <a:t>A 360-degree video is a motion graphic that depicts continuous events happening within a 360-degree radius or sphere of a single pivot point</a:t>
            </a:r>
          </a:p>
        </p:txBody>
      </p:sp>
    </p:spTree>
    <p:extLst>
      <p:ext uri="{BB962C8B-B14F-4D97-AF65-F5344CB8AC3E}">
        <p14:creationId xmlns:p14="http://schemas.microsoft.com/office/powerpoint/2010/main" val="28280406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293764"/>
            <a:ext cx="8087802" cy="823837"/>
          </a:xfrm>
        </p:spPr>
        <p:txBody>
          <a:bodyPr/>
          <a:lstStyle/>
          <a:p>
            <a:r>
              <a:rPr lang="en-US" dirty="0"/>
              <a:t>Digital Video Variations (2 of 2)</a:t>
            </a:r>
          </a:p>
        </p:txBody>
      </p:sp>
      <p:sp>
        <p:nvSpPr>
          <p:cNvPr id="4" name="Content Placeholder 3"/>
          <p:cNvSpPr>
            <a:spLocks noGrp="1"/>
          </p:cNvSpPr>
          <p:nvPr>
            <p:ph type="body" sz="half" idx="2"/>
          </p:nvPr>
        </p:nvSpPr>
        <p:spPr>
          <a:xfrm>
            <a:off x="137857" y="1227979"/>
            <a:ext cx="8835902" cy="2410691"/>
          </a:xfrm>
        </p:spPr>
        <p:txBody>
          <a:bodyPr>
            <a:noAutofit/>
          </a:bodyPr>
          <a:lstStyle/>
          <a:p>
            <a:pPr marL="285750" indent="-285750">
              <a:buFont typeface="Arial" pitchFamily="34" charset="0"/>
              <a:buChar char="•"/>
            </a:pPr>
            <a:r>
              <a:rPr lang="en-US" sz="2400" dirty="0"/>
              <a:t>Movies that appear to have visual depth are commonly called “3D,” but technically, they are stereoscopic</a:t>
            </a:r>
          </a:p>
          <a:p>
            <a:pPr marL="285750" indent="-285750">
              <a:buFont typeface="Arial" pitchFamily="34" charset="0"/>
              <a:buChar char="•"/>
            </a:pPr>
            <a:r>
              <a:rPr lang="en-US" sz="2400" dirty="0"/>
              <a:t>When movies are constructed with anaglyphs, each frame contains a blue and red stereo pair. Viewers wear glasses with red and blue lenses to experience the effect of visual depth</a:t>
            </a:r>
          </a:p>
        </p:txBody>
      </p:sp>
      <p:pic>
        <p:nvPicPr>
          <p:cNvPr id="5" name="Picture 2" descr="An illustration of Anaglyph movies. Two men are seen hanging in the air in the image. Two images one with a red tint and the other with a blue tint are seen and are not very clear.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9034" y="3669577"/>
            <a:ext cx="5029115" cy="2272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7265063"/>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8" y="240056"/>
            <a:ext cx="8131345" cy="954693"/>
          </a:xfrm>
        </p:spPr>
        <p:txBody>
          <a:bodyPr/>
          <a:lstStyle/>
          <a:p>
            <a:r>
              <a:rPr lang="en-US" dirty="0"/>
              <a:t>Representing Numbers (2 of 2)</a:t>
            </a:r>
          </a:p>
        </p:txBody>
      </p:sp>
      <p:graphicFrame>
        <p:nvGraphicFramePr>
          <p:cNvPr id="6" name="Table 5"/>
          <p:cNvGraphicFramePr>
            <a:graphicFrameLocks noGrp="1"/>
          </p:cNvGraphicFramePr>
          <p:nvPr>
            <p:extLst>
              <p:ext uri="{D42A27DB-BD31-4B8C-83A1-F6EECF244321}">
                <p14:modId xmlns:p14="http://schemas.microsoft.com/office/powerpoint/2010/main" val="1878783985"/>
              </p:ext>
            </p:extLst>
          </p:nvPr>
        </p:nvGraphicFramePr>
        <p:xfrm>
          <a:off x="2286000" y="1539240"/>
          <a:ext cx="5090160" cy="4333240"/>
        </p:xfrm>
        <a:graphic>
          <a:graphicData uri="http://schemas.openxmlformats.org/drawingml/2006/table">
            <a:tbl>
              <a:tblPr firstRow="1" bandRow="1">
                <a:tableStyleId>{5940675A-B579-460E-94D1-54222C63F5DA}</a:tableStyleId>
              </a:tblPr>
              <a:tblGrid>
                <a:gridCol w="2545080">
                  <a:extLst>
                    <a:ext uri="{9D8B030D-6E8A-4147-A177-3AD203B41FA5}">
                      <a16:colId xmlns:a16="http://schemas.microsoft.com/office/drawing/2014/main" val="20000"/>
                    </a:ext>
                  </a:extLst>
                </a:gridCol>
                <a:gridCol w="2545080">
                  <a:extLst>
                    <a:ext uri="{9D8B030D-6E8A-4147-A177-3AD203B41FA5}">
                      <a16:colId xmlns:a16="http://schemas.microsoft.com/office/drawing/2014/main" val="20001"/>
                    </a:ext>
                  </a:extLst>
                </a:gridCol>
              </a:tblGrid>
              <a:tr h="370840">
                <a:tc>
                  <a:txBody>
                    <a:bodyPr/>
                    <a:lstStyle/>
                    <a:p>
                      <a:pPr algn="ctr"/>
                      <a:r>
                        <a:rPr lang="en-US" sz="1400" b="1" dirty="0">
                          <a:solidFill>
                            <a:schemeClr val="bg1"/>
                          </a:solidFill>
                          <a:latin typeface="Arial" pitchFamily="34" charset="0"/>
                          <a:cs typeface="Arial" pitchFamily="34" charset="0"/>
                        </a:rPr>
                        <a:t>DECIMAL</a:t>
                      </a:r>
                      <a:r>
                        <a:rPr lang="en-US" sz="1400" b="1" baseline="0" dirty="0">
                          <a:solidFill>
                            <a:schemeClr val="bg1"/>
                          </a:solidFill>
                          <a:latin typeface="Arial" pitchFamily="34" charset="0"/>
                          <a:cs typeface="Arial" pitchFamily="34" charset="0"/>
                        </a:rPr>
                        <a:t> (BASE 10)</a:t>
                      </a:r>
                      <a:endParaRPr lang="en-US" sz="1400" b="1" dirty="0">
                        <a:solidFill>
                          <a:schemeClr val="bg1"/>
                        </a:solidFill>
                        <a:latin typeface="Arial" pitchFamily="34" charset="0"/>
                        <a:cs typeface="Arial" pitchFamily="34" charset="0"/>
                      </a:endParaRPr>
                    </a:p>
                  </a:txBody>
                  <a:tcPr>
                    <a:solidFill>
                      <a:srgbClr val="845951"/>
                    </a:solidFill>
                  </a:tcPr>
                </a:tc>
                <a:tc>
                  <a:txBody>
                    <a:bodyPr/>
                    <a:lstStyle/>
                    <a:p>
                      <a:pPr algn="ctr"/>
                      <a:r>
                        <a:rPr lang="en-US" sz="1400" b="1" dirty="0">
                          <a:solidFill>
                            <a:schemeClr val="bg1"/>
                          </a:solidFill>
                          <a:latin typeface="Arial" pitchFamily="34" charset="0"/>
                          <a:cs typeface="Arial" pitchFamily="34" charset="0"/>
                        </a:rPr>
                        <a:t>BINARY (BASE 2)</a:t>
                      </a:r>
                    </a:p>
                  </a:txBody>
                  <a:tcPr>
                    <a:solidFill>
                      <a:srgbClr val="845951"/>
                    </a:solidFill>
                  </a:tcPr>
                </a:tc>
                <a:extLst>
                  <a:ext uri="{0D108BD9-81ED-4DB2-BD59-A6C34878D82A}">
                    <a16:rowId xmlns:a16="http://schemas.microsoft.com/office/drawing/2014/main" val="10000"/>
                  </a:ext>
                </a:extLst>
              </a:tr>
              <a:tr h="213360">
                <a:tc>
                  <a:txBody>
                    <a:bodyPr/>
                    <a:lstStyle/>
                    <a:p>
                      <a:pPr algn="ctr"/>
                      <a:r>
                        <a:rPr lang="en-US" sz="1400" dirty="0">
                          <a:latin typeface="Arial" pitchFamily="34" charset="0"/>
                          <a:cs typeface="Arial" pitchFamily="34" charset="0"/>
                        </a:rPr>
                        <a:t>0</a:t>
                      </a:r>
                    </a:p>
                  </a:txBody>
                  <a:tcPr/>
                </a:tc>
                <a:tc>
                  <a:txBody>
                    <a:bodyPr/>
                    <a:lstStyle/>
                    <a:p>
                      <a:pPr algn="ctr"/>
                      <a:r>
                        <a:rPr lang="en-US" sz="1400" dirty="0">
                          <a:latin typeface="Arial" pitchFamily="34" charset="0"/>
                          <a:cs typeface="Arial" pitchFamily="34" charset="0"/>
                        </a:rPr>
                        <a:t>0</a:t>
                      </a:r>
                    </a:p>
                  </a:txBody>
                  <a:tcPr/>
                </a:tc>
                <a:extLst>
                  <a:ext uri="{0D108BD9-81ED-4DB2-BD59-A6C34878D82A}">
                    <a16:rowId xmlns:a16="http://schemas.microsoft.com/office/drawing/2014/main" val="10001"/>
                  </a:ext>
                </a:extLst>
              </a:tr>
              <a:tr h="152400">
                <a:tc>
                  <a:txBody>
                    <a:bodyPr/>
                    <a:lstStyle/>
                    <a:p>
                      <a:pPr algn="ctr"/>
                      <a:r>
                        <a:rPr lang="en-US" sz="1400" dirty="0">
                          <a:latin typeface="Arial" pitchFamily="34" charset="0"/>
                          <a:cs typeface="Arial" pitchFamily="34" charset="0"/>
                        </a:rPr>
                        <a:t>1</a:t>
                      </a:r>
                    </a:p>
                  </a:txBody>
                  <a:tcPr/>
                </a:tc>
                <a:tc>
                  <a:txBody>
                    <a:bodyPr/>
                    <a:lstStyle/>
                    <a:p>
                      <a:pPr algn="ctr"/>
                      <a:r>
                        <a:rPr lang="en-US" sz="1400" dirty="0">
                          <a:latin typeface="Arial" pitchFamily="34" charset="0"/>
                          <a:cs typeface="Arial" pitchFamily="34" charset="0"/>
                        </a:rPr>
                        <a:t>1</a:t>
                      </a:r>
                    </a:p>
                  </a:txBody>
                  <a:tcPr/>
                </a:tc>
                <a:extLst>
                  <a:ext uri="{0D108BD9-81ED-4DB2-BD59-A6C34878D82A}">
                    <a16:rowId xmlns:a16="http://schemas.microsoft.com/office/drawing/2014/main" val="10002"/>
                  </a:ext>
                </a:extLst>
              </a:tr>
              <a:tr h="182880">
                <a:tc>
                  <a:txBody>
                    <a:bodyPr/>
                    <a:lstStyle/>
                    <a:p>
                      <a:pPr algn="ctr"/>
                      <a:r>
                        <a:rPr lang="en-US" sz="1400" dirty="0">
                          <a:latin typeface="Arial" pitchFamily="34" charset="0"/>
                          <a:cs typeface="Arial" pitchFamily="34" charset="0"/>
                        </a:rPr>
                        <a:t>2</a:t>
                      </a:r>
                    </a:p>
                  </a:txBody>
                  <a:tcPr/>
                </a:tc>
                <a:tc>
                  <a:txBody>
                    <a:bodyPr/>
                    <a:lstStyle/>
                    <a:p>
                      <a:pPr algn="ctr"/>
                      <a:r>
                        <a:rPr lang="en-US" sz="1400" dirty="0">
                          <a:latin typeface="Arial" pitchFamily="34" charset="0"/>
                          <a:cs typeface="Arial" pitchFamily="34" charset="0"/>
                        </a:rPr>
                        <a:t>10</a:t>
                      </a:r>
                    </a:p>
                  </a:txBody>
                  <a:tcPr/>
                </a:tc>
                <a:extLst>
                  <a:ext uri="{0D108BD9-81ED-4DB2-BD59-A6C34878D82A}">
                    <a16:rowId xmlns:a16="http://schemas.microsoft.com/office/drawing/2014/main" val="10003"/>
                  </a:ext>
                </a:extLst>
              </a:tr>
              <a:tr h="193040">
                <a:tc>
                  <a:txBody>
                    <a:bodyPr/>
                    <a:lstStyle/>
                    <a:p>
                      <a:pPr algn="ctr"/>
                      <a:r>
                        <a:rPr lang="en-US" sz="1400" dirty="0">
                          <a:latin typeface="Arial" pitchFamily="34" charset="0"/>
                          <a:cs typeface="Arial" pitchFamily="34" charset="0"/>
                        </a:rPr>
                        <a:t>3</a:t>
                      </a:r>
                    </a:p>
                  </a:txBody>
                  <a:tcPr/>
                </a:tc>
                <a:tc>
                  <a:txBody>
                    <a:bodyPr/>
                    <a:lstStyle/>
                    <a:p>
                      <a:pPr algn="ctr"/>
                      <a:r>
                        <a:rPr lang="en-US" sz="1400" dirty="0">
                          <a:latin typeface="Arial" pitchFamily="34" charset="0"/>
                          <a:cs typeface="Arial" pitchFamily="34" charset="0"/>
                        </a:rPr>
                        <a:t>11</a:t>
                      </a:r>
                    </a:p>
                  </a:txBody>
                  <a:tcPr/>
                </a:tc>
                <a:extLst>
                  <a:ext uri="{0D108BD9-81ED-4DB2-BD59-A6C34878D82A}">
                    <a16:rowId xmlns:a16="http://schemas.microsoft.com/office/drawing/2014/main" val="10004"/>
                  </a:ext>
                </a:extLst>
              </a:tr>
              <a:tr h="152400">
                <a:tc>
                  <a:txBody>
                    <a:bodyPr/>
                    <a:lstStyle/>
                    <a:p>
                      <a:pPr algn="ctr"/>
                      <a:r>
                        <a:rPr lang="en-US" sz="1400" dirty="0">
                          <a:latin typeface="Arial" pitchFamily="34" charset="0"/>
                          <a:cs typeface="Arial" pitchFamily="34" charset="0"/>
                        </a:rPr>
                        <a:t>4</a:t>
                      </a:r>
                    </a:p>
                  </a:txBody>
                  <a:tcPr/>
                </a:tc>
                <a:tc>
                  <a:txBody>
                    <a:bodyPr/>
                    <a:lstStyle/>
                    <a:p>
                      <a:pPr algn="ctr"/>
                      <a:r>
                        <a:rPr lang="en-US" sz="1400" dirty="0">
                          <a:latin typeface="Arial" pitchFamily="34" charset="0"/>
                          <a:cs typeface="Arial" pitchFamily="34" charset="0"/>
                        </a:rPr>
                        <a:t>100</a:t>
                      </a:r>
                    </a:p>
                  </a:txBody>
                  <a:tcPr/>
                </a:tc>
                <a:extLst>
                  <a:ext uri="{0D108BD9-81ED-4DB2-BD59-A6C34878D82A}">
                    <a16:rowId xmlns:a16="http://schemas.microsoft.com/office/drawing/2014/main" val="10005"/>
                  </a:ext>
                </a:extLst>
              </a:tr>
              <a:tr h="233680">
                <a:tc>
                  <a:txBody>
                    <a:bodyPr/>
                    <a:lstStyle/>
                    <a:p>
                      <a:pPr algn="ctr"/>
                      <a:r>
                        <a:rPr lang="en-US" sz="1400" dirty="0">
                          <a:latin typeface="Arial" pitchFamily="34" charset="0"/>
                          <a:cs typeface="Arial" pitchFamily="34" charset="0"/>
                        </a:rPr>
                        <a:t>5</a:t>
                      </a:r>
                    </a:p>
                  </a:txBody>
                  <a:tcPr/>
                </a:tc>
                <a:tc>
                  <a:txBody>
                    <a:bodyPr/>
                    <a:lstStyle/>
                    <a:p>
                      <a:pPr algn="ctr"/>
                      <a:r>
                        <a:rPr lang="en-US" sz="1400" dirty="0">
                          <a:latin typeface="Arial" pitchFamily="34" charset="0"/>
                          <a:cs typeface="Arial" pitchFamily="34" charset="0"/>
                        </a:rPr>
                        <a:t>101</a:t>
                      </a:r>
                    </a:p>
                  </a:txBody>
                  <a:tcPr/>
                </a:tc>
                <a:extLst>
                  <a:ext uri="{0D108BD9-81ED-4DB2-BD59-A6C34878D82A}">
                    <a16:rowId xmlns:a16="http://schemas.microsoft.com/office/drawing/2014/main" val="10006"/>
                  </a:ext>
                </a:extLst>
              </a:tr>
              <a:tr h="213360">
                <a:tc>
                  <a:txBody>
                    <a:bodyPr/>
                    <a:lstStyle/>
                    <a:p>
                      <a:pPr algn="ctr"/>
                      <a:r>
                        <a:rPr lang="en-US" sz="1400" dirty="0">
                          <a:latin typeface="Arial" pitchFamily="34" charset="0"/>
                          <a:cs typeface="Arial" pitchFamily="34" charset="0"/>
                        </a:rPr>
                        <a:t>6</a:t>
                      </a:r>
                    </a:p>
                  </a:txBody>
                  <a:tcPr/>
                </a:tc>
                <a:tc>
                  <a:txBody>
                    <a:bodyPr/>
                    <a:lstStyle/>
                    <a:p>
                      <a:pPr algn="ctr"/>
                      <a:r>
                        <a:rPr lang="en-US" sz="1400" dirty="0">
                          <a:latin typeface="Arial" pitchFamily="34" charset="0"/>
                          <a:cs typeface="Arial" pitchFamily="34" charset="0"/>
                        </a:rPr>
                        <a:t>110</a:t>
                      </a:r>
                    </a:p>
                  </a:txBody>
                  <a:tcPr/>
                </a:tc>
                <a:extLst>
                  <a:ext uri="{0D108BD9-81ED-4DB2-BD59-A6C34878D82A}">
                    <a16:rowId xmlns:a16="http://schemas.microsoft.com/office/drawing/2014/main" val="10007"/>
                  </a:ext>
                </a:extLst>
              </a:tr>
              <a:tr h="0">
                <a:tc>
                  <a:txBody>
                    <a:bodyPr/>
                    <a:lstStyle/>
                    <a:p>
                      <a:pPr algn="ctr"/>
                      <a:r>
                        <a:rPr lang="en-US" sz="1400" dirty="0">
                          <a:latin typeface="Arial" pitchFamily="34" charset="0"/>
                          <a:cs typeface="Arial" pitchFamily="34" charset="0"/>
                        </a:rPr>
                        <a:t>7</a:t>
                      </a:r>
                    </a:p>
                  </a:txBody>
                  <a:tcPr/>
                </a:tc>
                <a:tc>
                  <a:txBody>
                    <a:bodyPr/>
                    <a:lstStyle/>
                    <a:p>
                      <a:pPr algn="ctr"/>
                      <a:r>
                        <a:rPr lang="en-US" sz="1400" dirty="0">
                          <a:latin typeface="Arial" pitchFamily="34" charset="0"/>
                          <a:cs typeface="Arial" pitchFamily="34" charset="0"/>
                        </a:rPr>
                        <a:t>111</a:t>
                      </a:r>
                    </a:p>
                  </a:txBody>
                  <a:tcPr/>
                </a:tc>
                <a:extLst>
                  <a:ext uri="{0D108BD9-81ED-4DB2-BD59-A6C34878D82A}">
                    <a16:rowId xmlns:a16="http://schemas.microsoft.com/office/drawing/2014/main" val="10008"/>
                  </a:ext>
                </a:extLst>
              </a:tr>
              <a:tr h="0">
                <a:tc>
                  <a:txBody>
                    <a:bodyPr/>
                    <a:lstStyle/>
                    <a:p>
                      <a:pPr algn="ctr"/>
                      <a:r>
                        <a:rPr lang="en-US" sz="1400" dirty="0">
                          <a:latin typeface="Arial" pitchFamily="34" charset="0"/>
                          <a:cs typeface="Arial" pitchFamily="34" charset="0"/>
                        </a:rPr>
                        <a:t>8</a:t>
                      </a:r>
                    </a:p>
                  </a:txBody>
                  <a:tcPr/>
                </a:tc>
                <a:tc>
                  <a:txBody>
                    <a:bodyPr/>
                    <a:lstStyle/>
                    <a:p>
                      <a:pPr algn="ctr"/>
                      <a:r>
                        <a:rPr lang="en-US" sz="1400" dirty="0">
                          <a:latin typeface="Arial" pitchFamily="34" charset="0"/>
                          <a:cs typeface="Arial" pitchFamily="34" charset="0"/>
                        </a:rPr>
                        <a:t>1000</a:t>
                      </a:r>
                    </a:p>
                  </a:txBody>
                  <a:tcPr/>
                </a:tc>
                <a:extLst>
                  <a:ext uri="{0D108BD9-81ED-4DB2-BD59-A6C34878D82A}">
                    <a16:rowId xmlns:a16="http://schemas.microsoft.com/office/drawing/2014/main" val="10009"/>
                  </a:ext>
                </a:extLst>
              </a:tr>
              <a:tr h="203200">
                <a:tc>
                  <a:txBody>
                    <a:bodyPr/>
                    <a:lstStyle/>
                    <a:p>
                      <a:pPr algn="ctr"/>
                      <a:r>
                        <a:rPr lang="en-US" sz="1400" dirty="0">
                          <a:latin typeface="Arial" pitchFamily="34" charset="0"/>
                          <a:cs typeface="Arial" pitchFamily="34" charset="0"/>
                        </a:rPr>
                        <a:t>9</a:t>
                      </a:r>
                    </a:p>
                  </a:txBody>
                  <a:tcPr/>
                </a:tc>
                <a:tc>
                  <a:txBody>
                    <a:bodyPr/>
                    <a:lstStyle/>
                    <a:p>
                      <a:pPr algn="ctr"/>
                      <a:r>
                        <a:rPr lang="en-US" sz="1400" dirty="0">
                          <a:latin typeface="Arial" pitchFamily="34" charset="0"/>
                          <a:cs typeface="Arial" pitchFamily="34" charset="0"/>
                        </a:rPr>
                        <a:t>1001</a:t>
                      </a:r>
                    </a:p>
                  </a:txBody>
                  <a:tcPr/>
                </a:tc>
                <a:extLst>
                  <a:ext uri="{0D108BD9-81ED-4DB2-BD59-A6C34878D82A}">
                    <a16:rowId xmlns:a16="http://schemas.microsoft.com/office/drawing/2014/main" val="10010"/>
                  </a:ext>
                </a:extLst>
              </a:tr>
              <a:tr h="162560">
                <a:tc>
                  <a:txBody>
                    <a:bodyPr/>
                    <a:lstStyle/>
                    <a:p>
                      <a:pPr algn="ctr"/>
                      <a:r>
                        <a:rPr lang="en-US" sz="1400" dirty="0">
                          <a:latin typeface="Arial" pitchFamily="34" charset="0"/>
                          <a:cs typeface="Arial" pitchFamily="34" charset="0"/>
                        </a:rPr>
                        <a:t>10</a:t>
                      </a:r>
                    </a:p>
                  </a:txBody>
                  <a:tcPr/>
                </a:tc>
                <a:tc>
                  <a:txBody>
                    <a:bodyPr/>
                    <a:lstStyle/>
                    <a:p>
                      <a:pPr algn="ctr"/>
                      <a:r>
                        <a:rPr lang="en-US" sz="1400" dirty="0">
                          <a:latin typeface="Arial" pitchFamily="34" charset="0"/>
                          <a:cs typeface="Arial" pitchFamily="34" charset="0"/>
                        </a:rPr>
                        <a:t>1010</a:t>
                      </a:r>
                    </a:p>
                  </a:txBody>
                  <a:tcPr/>
                </a:tc>
                <a:extLst>
                  <a:ext uri="{0D108BD9-81ED-4DB2-BD59-A6C34878D82A}">
                    <a16:rowId xmlns:a16="http://schemas.microsoft.com/office/drawing/2014/main" val="10011"/>
                  </a:ext>
                </a:extLst>
              </a:tr>
              <a:tr h="142240">
                <a:tc>
                  <a:txBody>
                    <a:bodyPr/>
                    <a:lstStyle/>
                    <a:p>
                      <a:pPr algn="ctr"/>
                      <a:r>
                        <a:rPr lang="en-US" sz="1400" dirty="0">
                          <a:latin typeface="Arial" pitchFamily="34" charset="0"/>
                          <a:cs typeface="Arial" pitchFamily="34" charset="0"/>
                        </a:rPr>
                        <a:t>11</a:t>
                      </a:r>
                    </a:p>
                  </a:txBody>
                  <a:tcPr/>
                </a:tc>
                <a:tc>
                  <a:txBody>
                    <a:bodyPr/>
                    <a:lstStyle/>
                    <a:p>
                      <a:pPr algn="ctr"/>
                      <a:r>
                        <a:rPr lang="en-US" sz="1400" dirty="0">
                          <a:latin typeface="Arial" pitchFamily="34" charset="0"/>
                          <a:cs typeface="Arial" pitchFamily="34" charset="0"/>
                        </a:rPr>
                        <a:t>1011</a:t>
                      </a:r>
                    </a:p>
                  </a:txBody>
                  <a:tcPr/>
                </a:tc>
                <a:extLst>
                  <a:ext uri="{0D108BD9-81ED-4DB2-BD59-A6C34878D82A}">
                    <a16:rowId xmlns:a16="http://schemas.microsoft.com/office/drawing/2014/main" val="10012"/>
                  </a:ext>
                </a:extLst>
              </a:tr>
              <a:tr h="203200">
                <a:tc>
                  <a:txBody>
                    <a:bodyPr/>
                    <a:lstStyle/>
                    <a:p>
                      <a:pPr algn="ctr"/>
                      <a:r>
                        <a:rPr lang="en-US" sz="1400" dirty="0">
                          <a:latin typeface="Arial" pitchFamily="34" charset="0"/>
                          <a:cs typeface="Arial" pitchFamily="34" charset="0"/>
                        </a:rPr>
                        <a:t>1000</a:t>
                      </a:r>
                    </a:p>
                  </a:txBody>
                  <a:tcPr/>
                </a:tc>
                <a:tc>
                  <a:txBody>
                    <a:bodyPr/>
                    <a:lstStyle/>
                    <a:p>
                      <a:pPr algn="ctr"/>
                      <a:r>
                        <a:rPr lang="en-US" sz="1400" dirty="0">
                          <a:latin typeface="Arial" pitchFamily="34" charset="0"/>
                          <a:cs typeface="Arial" pitchFamily="34" charset="0"/>
                        </a:rPr>
                        <a:t>1111101000</a:t>
                      </a:r>
                    </a:p>
                  </a:txBody>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1521500908"/>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Representing Text (1</a:t>
            </a:r>
            <a:r>
              <a:rPr lang="en-US" baseline="0" dirty="0"/>
              <a:t> of 9)</a:t>
            </a:r>
            <a:endParaRPr lang="en-US" dirty="0"/>
          </a:p>
        </p:txBody>
      </p:sp>
      <p:sp>
        <p:nvSpPr>
          <p:cNvPr id="3" name="Content Placeholder 2"/>
          <p:cNvSpPr>
            <a:spLocks noGrp="1"/>
          </p:cNvSpPr>
          <p:nvPr>
            <p:ph idx="1"/>
          </p:nvPr>
        </p:nvSpPr>
        <p:spPr/>
        <p:txBody>
          <a:bodyPr/>
          <a:lstStyle/>
          <a:p>
            <a:r>
              <a:rPr lang="en-US" b="1" dirty="0"/>
              <a:t>Character data</a:t>
            </a:r>
            <a:r>
              <a:rPr lang="en-US" dirty="0"/>
              <a:t> is composed of letters, symbols, and numerals that are not used in calculations</a:t>
            </a:r>
          </a:p>
          <a:p>
            <a:r>
              <a:rPr lang="en-US" dirty="0"/>
              <a:t>Examples of character data include your name, address, and hair color</a:t>
            </a:r>
          </a:p>
          <a:p>
            <a:r>
              <a:rPr lang="en-US" dirty="0"/>
              <a:t>Character data is commonly referred to as “text”</a:t>
            </a:r>
          </a:p>
        </p:txBody>
      </p:sp>
    </p:spTree>
    <p:extLst>
      <p:ext uri="{BB962C8B-B14F-4D97-AF65-F5344CB8AC3E}">
        <p14:creationId xmlns:p14="http://schemas.microsoft.com/office/powerpoint/2010/main" val="3980921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Representing Text (2 of 9)</a:t>
            </a:r>
          </a:p>
        </p:txBody>
      </p:sp>
      <p:sp>
        <p:nvSpPr>
          <p:cNvPr id="3" name="Content Placeholder 2"/>
          <p:cNvSpPr>
            <a:spLocks noGrp="1"/>
          </p:cNvSpPr>
          <p:nvPr>
            <p:ph idx="1"/>
          </p:nvPr>
        </p:nvSpPr>
        <p:spPr/>
        <p:txBody>
          <a:bodyPr/>
          <a:lstStyle/>
          <a:p>
            <a:r>
              <a:rPr lang="en-US" dirty="0"/>
              <a:t>Digital devices employ several types of codes to represent character data, including ASCII, Unicode, and their variants</a:t>
            </a:r>
          </a:p>
          <a:p>
            <a:r>
              <a:rPr lang="en-US" b="1" dirty="0"/>
              <a:t>ASCII</a:t>
            </a:r>
            <a:r>
              <a:rPr lang="en-US" dirty="0"/>
              <a:t> (American Standard Code for Information Interchange, pronounced “ASK ee”) requires seven bits for each character</a:t>
            </a:r>
          </a:p>
          <a:p>
            <a:r>
              <a:rPr lang="en-US" dirty="0"/>
              <a:t>The ASCII code for an uppercase </a:t>
            </a:r>
            <a:r>
              <a:rPr lang="en-US" i="1" dirty="0"/>
              <a:t>A</a:t>
            </a:r>
            <a:r>
              <a:rPr lang="en-US" dirty="0"/>
              <a:t> is 1000001</a:t>
            </a:r>
          </a:p>
        </p:txBody>
      </p:sp>
    </p:spTree>
    <p:extLst>
      <p:ext uri="{BB962C8B-B14F-4D97-AF65-F5344CB8AC3E}">
        <p14:creationId xmlns:p14="http://schemas.microsoft.com/office/powerpoint/2010/main" val="3061509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Representing Text (3 of 9)</a:t>
            </a:r>
          </a:p>
        </p:txBody>
      </p:sp>
      <p:sp>
        <p:nvSpPr>
          <p:cNvPr id="3" name="Content Placeholder 2"/>
          <p:cNvSpPr>
            <a:spLocks noGrp="1"/>
          </p:cNvSpPr>
          <p:nvPr>
            <p:ph idx="1"/>
          </p:nvPr>
        </p:nvSpPr>
        <p:spPr/>
        <p:txBody>
          <a:bodyPr/>
          <a:lstStyle/>
          <a:p>
            <a:r>
              <a:rPr lang="en-US" b="1" dirty="0"/>
              <a:t>Extended ASCII</a:t>
            </a:r>
            <a:r>
              <a:rPr lang="en-US" dirty="0"/>
              <a:t> is a superset of ASCII that uses eight bits for each character</a:t>
            </a:r>
          </a:p>
          <a:p>
            <a:r>
              <a:rPr lang="en-US" dirty="0"/>
              <a:t>For example, Extended ASCII represents the uppercase letter </a:t>
            </a:r>
            <a:r>
              <a:rPr lang="en-US" i="1" dirty="0"/>
              <a:t>A</a:t>
            </a:r>
            <a:r>
              <a:rPr lang="en-US" dirty="0"/>
              <a:t> as 01000001</a:t>
            </a:r>
          </a:p>
          <a:p>
            <a:r>
              <a:rPr lang="en-US" dirty="0"/>
              <a:t>Using eight bits instead of seven bits allows Extended ASCII to provide codes for 256 characters</a:t>
            </a:r>
          </a:p>
        </p:txBody>
      </p:sp>
    </p:spTree>
    <p:extLst>
      <p:ext uri="{BB962C8B-B14F-4D97-AF65-F5344CB8AC3E}">
        <p14:creationId xmlns:p14="http://schemas.microsoft.com/office/powerpoint/2010/main" val="1521500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Representing Text (4 of 9)</a:t>
            </a:r>
          </a:p>
        </p:txBody>
      </p:sp>
      <p:sp>
        <p:nvSpPr>
          <p:cNvPr id="3" name="Content Placeholder 2"/>
          <p:cNvSpPr>
            <a:spLocks noGrp="1"/>
          </p:cNvSpPr>
          <p:nvPr>
            <p:ph idx="1"/>
          </p:nvPr>
        </p:nvSpPr>
        <p:spPr/>
        <p:txBody>
          <a:bodyPr/>
          <a:lstStyle/>
          <a:p>
            <a:r>
              <a:rPr lang="en-US" b="1" dirty="0"/>
              <a:t>Unicode</a:t>
            </a:r>
            <a:r>
              <a:rPr lang="en-US" dirty="0"/>
              <a:t> (pronounced “YOU ni code”) uses sixteen bits and provides codes or 65,000 characters</a:t>
            </a:r>
          </a:p>
          <a:p>
            <a:r>
              <a:rPr lang="en-US" dirty="0"/>
              <a:t>This is a bonus for representing the alphabets of multiple languages</a:t>
            </a:r>
          </a:p>
          <a:p>
            <a:r>
              <a:rPr lang="en-US" b="1" dirty="0"/>
              <a:t>UTF-8 </a:t>
            </a:r>
            <a:r>
              <a:rPr lang="en-US" dirty="0"/>
              <a:t>is a variable-length coding scheme that uses seven bits for common ASCII characters but uses sixteen-bit Unicode as necessary</a:t>
            </a:r>
          </a:p>
        </p:txBody>
      </p:sp>
    </p:spTree>
    <p:extLst>
      <p:ext uri="{BB962C8B-B14F-4D97-AF65-F5344CB8AC3E}">
        <p14:creationId xmlns:p14="http://schemas.microsoft.com/office/powerpoint/2010/main" val="3980921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09705"/>
            <a:ext cx="8032638" cy="685753"/>
          </a:xfrm>
        </p:spPr>
        <p:txBody>
          <a:bodyPr/>
          <a:lstStyle/>
          <a:p>
            <a:r>
              <a:rPr lang="en-US" dirty="0"/>
              <a:t>Representing Text (5 of</a:t>
            </a:r>
            <a:r>
              <a:rPr lang="en-US" baseline="0" dirty="0"/>
              <a:t> 9)</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858988225"/>
              </p:ext>
            </p:extLst>
          </p:nvPr>
        </p:nvGraphicFramePr>
        <p:xfrm>
          <a:off x="1458540" y="933050"/>
          <a:ext cx="7042153" cy="5213750"/>
        </p:xfrm>
        <a:graphic>
          <a:graphicData uri="http://schemas.openxmlformats.org/drawingml/2006/table">
            <a:tbl>
              <a:tblPr firstRow="1" bandRow="1">
                <a:tableStyleId>{5940675A-B579-460E-94D1-54222C63F5DA}</a:tableStyleId>
              </a:tblPr>
              <a:tblGrid>
                <a:gridCol w="898843">
                  <a:extLst>
                    <a:ext uri="{9D8B030D-6E8A-4147-A177-3AD203B41FA5}">
                      <a16:colId xmlns:a16="http://schemas.microsoft.com/office/drawing/2014/main" val="20000"/>
                    </a:ext>
                  </a:extLst>
                </a:gridCol>
                <a:gridCol w="698818">
                  <a:extLst>
                    <a:ext uri="{9D8B030D-6E8A-4147-A177-3AD203B41FA5}">
                      <a16:colId xmlns:a16="http://schemas.microsoft.com/office/drawing/2014/main" val="20001"/>
                    </a:ext>
                  </a:extLst>
                </a:gridCol>
                <a:gridCol w="982980">
                  <a:extLst>
                    <a:ext uri="{9D8B030D-6E8A-4147-A177-3AD203B41FA5}">
                      <a16:colId xmlns:a16="http://schemas.microsoft.com/office/drawing/2014/main" val="20002"/>
                    </a:ext>
                  </a:extLst>
                </a:gridCol>
                <a:gridCol w="462280">
                  <a:extLst>
                    <a:ext uri="{9D8B030D-6E8A-4147-A177-3AD203B41FA5}">
                      <a16:colId xmlns:a16="http://schemas.microsoft.com/office/drawing/2014/main" val="20003"/>
                    </a:ext>
                  </a:extLst>
                </a:gridCol>
                <a:gridCol w="921068">
                  <a:extLst>
                    <a:ext uri="{9D8B030D-6E8A-4147-A177-3AD203B41FA5}">
                      <a16:colId xmlns:a16="http://schemas.microsoft.com/office/drawing/2014/main" val="20004"/>
                    </a:ext>
                  </a:extLst>
                </a:gridCol>
                <a:gridCol w="449580">
                  <a:extLst>
                    <a:ext uri="{9D8B030D-6E8A-4147-A177-3AD203B41FA5}">
                      <a16:colId xmlns:a16="http://schemas.microsoft.com/office/drawing/2014/main" val="20005"/>
                    </a:ext>
                  </a:extLst>
                </a:gridCol>
                <a:gridCol w="907860">
                  <a:extLst>
                    <a:ext uri="{9D8B030D-6E8A-4147-A177-3AD203B41FA5}">
                      <a16:colId xmlns:a16="http://schemas.microsoft.com/office/drawing/2014/main" val="20006"/>
                    </a:ext>
                  </a:extLst>
                </a:gridCol>
                <a:gridCol w="397129">
                  <a:extLst>
                    <a:ext uri="{9D8B030D-6E8A-4147-A177-3AD203B41FA5}">
                      <a16:colId xmlns:a16="http://schemas.microsoft.com/office/drawing/2014/main" val="20007"/>
                    </a:ext>
                  </a:extLst>
                </a:gridCol>
                <a:gridCol w="894652">
                  <a:extLst>
                    <a:ext uri="{9D8B030D-6E8A-4147-A177-3AD203B41FA5}">
                      <a16:colId xmlns:a16="http://schemas.microsoft.com/office/drawing/2014/main" val="20008"/>
                    </a:ext>
                  </a:extLst>
                </a:gridCol>
                <a:gridCol w="428943">
                  <a:extLst>
                    <a:ext uri="{9D8B030D-6E8A-4147-A177-3AD203B41FA5}">
                      <a16:colId xmlns:a16="http://schemas.microsoft.com/office/drawing/2014/main" val="20009"/>
                    </a:ext>
                  </a:extLst>
                </a:gridCol>
              </a:tblGrid>
              <a:tr h="204870">
                <a:tc>
                  <a:txBody>
                    <a:bodyPr/>
                    <a:lstStyle/>
                    <a:p>
                      <a:pPr algn="l" fontAlgn="b"/>
                      <a:r>
                        <a:rPr lang="en-US" sz="1200" b="0" i="0" u="none" strike="noStrike" dirty="0">
                          <a:solidFill>
                            <a:srgbClr val="000000"/>
                          </a:solidFill>
                          <a:effectLst/>
                          <a:latin typeface="Arial" pitchFamily="34" charset="0"/>
                          <a:cs typeface="Arial" pitchFamily="34" charset="0"/>
                        </a:rPr>
                        <a:t>00100000</a:t>
                      </a:r>
                    </a:p>
                  </a:txBody>
                  <a:tcPr anchor="b"/>
                </a:tc>
                <a:tc>
                  <a:txBody>
                    <a:bodyPr/>
                    <a:lstStyle/>
                    <a:p>
                      <a:pPr algn="l" fontAlgn="b"/>
                      <a:r>
                        <a:rPr lang="en-US" sz="1200" b="0" i="0" u="none" strike="noStrike" dirty="0">
                          <a:solidFill>
                            <a:srgbClr val="000000"/>
                          </a:solidFill>
                          <a:effectLst/>
                          <a:latin typeface="Arial" pitchFamily="34" charset="0"/>
                          <a:cs typeface="Arial" pitchFamily="34" charset="0"/>
                        </a:rPr>
                        <a:t>Space </a:t>
                      </a:r>
                    </a:p>
                  </a:txBody>
                  <a:tcPr anchor="b"/>
                </a:tc>
                <a:tc>
                  <a:txBody>
                    <a:bodyPr/>
                    <a:lstStyle/>
                    <a:p>
                      <a:pPr algn="l" fontAlgn="b"/>
                      <a:r>
                        <a:rPr lang="en-US" sz="1200" b="0" i="0" u="none" strike="noStrike" dirty="0">
                          <a:solidFill>
                            <a:srgbClr val="000000"/>
                          </a:solidFill>
                          <a:effectLst/>
                          <a:latin typeface="Arial" pitchFamily="34" charset="0"/>
                          <a:cs typeface="Arial" pitchFamily="34" charset="0"/>
                        </a:rPr>
                        <a:t>00110011</a:t>
                      </a:r>
                    </a:p>
                  </a:txBody>
                  <a:tcPr anchor="b"/>
                </a:tc>
                <a:tc>
                  <a:txBody>
                    <a:bodyPr/>
                    <a:lstStyle/>
                    <a:p>
                      <a:pPr algn="l" fontAlgn="b"/>
                      <a:r>
                        <a:rPr lang="en-US" sz="1200" b="0" i="0" u="none" strike="noStrike" dirty="0">
                          <a:solidFill>
                            <a:srgbClr val="000000"/>
                          </a:solidFill>
                          <a:effectLst/>
                          <a:latin typeface="Arial" pitchFamily="34" charset="0"/>
                          <a:cs typeface="Arial" pitchFamily="34" charset="0"/>
                        </a:rPr>
                        <a:t>3</a:t>
                      </a:r>
                    </a:p>
                  </a:txBody>
                  <a:tcPr anchor="b"/>
                </a:tc>
                <a:tc>
                  <a:txBody>
                    <a:bodyPr/>
                    <a:lstStyle/>
                    <a:p>
                      <a:pPr algn="l" fontAlgn="b"/>
                      <a:r>
                        <a:rPr lang="en-US" sz="1200" b="0" i="0" u="none" strike="noStrike" dirty="0">
                          <a:solidFill>
                            <a:srgbClr val="000000"/>
                          </a:solidFill>
                          <a:effectLst/>
                          <a:latin typeface="Arial" pitchFamily="34" charset="0"/>
                          <a:cs typeface="Arial" pitchFamily="34" charset="0"/>
                        </a:rPr>
                        <a:t>01000110</a:t>
                      </a:r>
                    </a:p>
                  </a:txBody>
                  <a:tcPr anchor="b"/>
                </a:tc>
                <a:tc>
                  <a:txBody>
                    <a:bodyPr/>
                    <a:lstStyle/>
                    <a:p>
                      <a:pPr algn="l" fontAlgn="b"/>
                      <a:r>
                        <a:rPr lang="en-US" sz="1200" b="0" i="0" u="none" strike="noStrike" dirty="0">
                          <a:solidFill>
                            <a:srgbClr val="000000"/>
                          </a:solidFill>
                          <a:effectLst/>
                          <a:latin typeface="Arial" pitchFamily="34" charset="0"/>
                          <a:cs typeface="Arial" pitchFamily="34" charset="0"/>
                        </a:rPr>
                        <a:t>F </a:t>
                      </a:r>
                    </a:p>
                  </a:txBody>
                  <a:tcPr anchor="b"/>
                </a:tc>
                <a:tc>
                  <a:txBody>
                    <a:bodyPr/>
                    <a:lstStyle/>
                    <a:p>
                      <a:pPr algn="l" fontAlgn="b"/>
                      <a:r>
                        <a:rPr lang="en-US" sz="1200" b="0" i="0" u="none" strike="noStrike" dirty="0">
                          <a:solidFill>
                            <a:srgbClr val="000000"/>
                          </a:solidFill>
                          <a:effectLst/>
                          <a:latin typeface="Arial" pitchFamily="34" charset="0"/>
                          <a:cs typeface="Arial" pitchFamily="34" charset="0"/>
                        </a:rPr>
                        <a:t>01011001</a:t>
                      </a:r>
                    </a:p>
                  </a:txBody>
                  <a:tcPr anchor="b"/>
                </a:tc>
                <a:tc>
                  <a:txBody>
                    <a:bodyPr/>
                    <a:lstStyle/>
                    <a:p>
                      <a:pPr algn="l" fontAlgn="b"/>
                      <a:r>
                        <a:rPr lang="en-US" sz="1200" b="0" i="0" u="none" strike="noStrike" dirty="0">
                          <a:solidFill>
                            <a:srgbClr val="000000"/>
                          </a:solidFill>
                          <a:effectLst/>
                          <a:latin typeface="Arial" pitchFamily="34" charset="0"/>
                          <a:cs typeface="Arial" pitchFamily="34" charset="0"/>
                        </a:rPr>
                        <a:t>Y </a:t>
                      </a:r>
                    </a:p>
                  </a:txBody>
                  <a:tcPr anchor="b"/>
                </a:tc>
                <a:tc>
                  <a:txBody>
                    <a:bodyPr/>
                    <a:lstStyle/>
                    <a:p>
                      <a:pPr algn="l" fontAlgn="b"/>
                      <a:r>
                        <a:rPr lang="en-US" sz="1200" b="0" i="0" u="none" strike="noStrike" dirty="0">
                          <a:solidFill>
                            <a:srgbClr val="000000"/>
                          </a:solidFill>
                          <a:effectLst/>
                          <a:latin typeface="Arial" pitchFamily="34" charset="0"/>
                          <a:cs typeface="Arial" pitchFamily="34" charset="0"/>
                        </a:rPr>
                        <a:t>01101100</a:t>
                      </a:r>
                    </a:p>
                  </a:txBody>
                  <a:tcPr anchor="b"/>
                </a:tc>
                <a:tc>
                  <a:txBody>
                    <a:bodyPr/>
                    <a:lstStyle/>
                    <a:p>
                      <a:pPr algn="l" fontAlgn="b"/>
                      <a:r>
                        <a:rPr lang="en-US" sz="1200" b="0" i="0" u="none" strike="noStrike" dirty="0">
                          <a:solidFill>
                            <a:srgbClr val="000000"/>
                          </a:solidFill>
                          <a:effectLst/>
                          <a:latin typeface="Arial" pitchFamily="34" charset="0"/>
                          <a:cs typeface="Arial" pitchFamily="34" charset="0"/>
                        </a:rPr>
                        <a:t>l </a:t>
                      </a:r>
                    </a:p>
                  </a:txBody>
                  <a:tcPr anchor="b"/>
                </a:tc>
                <a:extLst>
                  <a:ext uri="{0D108BD9-81ED-4DB2-BD59-A6C34878D82A}">
                    <a16:rowId xmlns:a16="http://schemas.microsoft.com/office/drawing/2014/main" val="10000"/>
                  </a:ext>
                </a:extLst>
              </a:tr>
              <a:tr h="231172">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00100001</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 </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00110100</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4</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01000111</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G </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01011010</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Z </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01101101</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m </a:t>
                      </a:r>
                    </a:p>
                  </a:txBody>
                  <a:tcPr anchor="b"/>
                </a:tc>
                <a:extLst>
                  <a:ext uri="{0D108BD9-81ED-4DB2-BD59-A6C34878D82A}">
                    <a16:rowId xmlns:a16="http://schemas.microsoft.com/office/drawing/2014/main" val="10001"/>
                  </a:ext>
                </a:extLst>
              </a:tr>
              <a:tr h="0">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00100010</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 "</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00110101</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5</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01001000</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H </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01011011</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 </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01101110</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n </a:t>
                      </a:r>
                    </a:p>
                  </a:txBody>
                  <a:tcPr anchor="b"/>
                </a:tc>
                <a:extLst>
                  <a:ext uri="{0D108BD9-81ED-4DB2-BD59-A6C34878D82A}">
                    <a16:rowId xmlns:a16="http://schemas.microsoft.com/office/drawing/2014/main" val="10002"/>
                  </a:ext>
                </a:extLst>
              </a:tr>
              <a:tr h="165582">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00100011</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 </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00110110</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6</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01001001</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I </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01011100</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 </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01101111</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o </a:t>
                      </a:r>
                    </a:p>
                  </a:txBody>
                  <a:tcPr anchor="b"/>
                </a:tc>
                <a:extLst>
                  <a:ext uri="{0D108BD9-81ED-4DB2-BD59-A6C34878D82A}">
                    <a16:rowId xmlns:a16="http://schemas.microsoft.com/office/drawing/2014/main" val="10003"/>
                  </a:ext>
                </a:extLst>
              </a:tr>
              <a:tr h="127000">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00100100</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 </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00110111</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7</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01001010</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J </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01011101</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 </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01110000</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p </a:t>
                      </a:r>
                    </a:p>
                  </a:txBody>
                  <a:tcPr anchor="b"/>
                </a:tc>
                <a:extLst>
                  <a:ext uri="{0D108BD9-81ED-4DB2-BD59-A6C34878D82A}">
                    <a16:rowId xmlns:a16="http://schemas.microsoft.com/office/drawing/2014/main" val="10004"/>
                  </a:ext>
                </a:extLst>
              </a:tr>
              <a:tr h="0">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00100101</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 </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00111000</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8</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01001011</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K </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01011110</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 </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01110001</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q </a:t>
                      </a:r>
                    </a:p>
                  </a:txBody>
                  <a:tcPr anchor="b"/>
                </a:tc>
                <a:extLst>
                  <a:ext uri="{0D108BD9-81ED-4DB2-BD59-A6C34878D82A}">
                    <a16:rowId xmlns:a16="http://schemas.microsoft.com/office/drawing/2014/main" val="10005"/>
                  </a:ext>
                </a:extLst>
              </a:tr>
              <a:tr h="275990">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00100110</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&amp; </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00111001</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9</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01001100</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L </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01011111</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_ </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01110010</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r </a:t>
                      </a:r>
                    </a:p>
                  </a:txBody>
                  <a:tcPr anchor="b"/>
                </a:tc>
                <a:extLst>
                  <a:ext uri="{0D108BD9-81ED-4DB2-BD59-A6C34878D82A}">
                    <a16:rowId xmlns:a16="http://schemas.microsoft.com/office/drawing/2014/main" val="10006"/>
                  </a:ext>
                </a:extLst>
              </a:tr>
              <a:tr h="0">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00100111</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 </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00111010</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 </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01001101</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M </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01100000</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 </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01110011</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s </a:t>
                      </a:r>
                    </a:p>
                  </a:txBody>
                  <a:tcPr anchor="b"/>
                </a:tc>
                <a:extLst>
                  <a:ext uri="{0D108BD9-81ED-4DB2-BD59-A6C34878D82A}">
                    <a16:rowId xmlns:a16="http://schemas.microsoft.com/office/drawing/2014/main" val="10007"/>
                  </a:ext>
                </a:extLst>
              </a:tr>
              <a:tr h="182880">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00101000</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 </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00111011</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 </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01001110</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N </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01100001</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a </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01110100</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t </a:t>
                      </a:r>
                    </a:p>
                  </a:txBody>
                  <a:tcPr anchor="b"/>
                </a:tc>
                <a:extLst>
                  <a:ext uri="{0D108BD9-81ED-4DB2-BD59-A6C34878D82A}">
                    <a16:rowId xmlns:a16="http://schemas.microsoft.com/office/drawing/2014/main" val="10008"/>
                  </a:ext>
                </a:extLst>
              </a:tr>
              <a:tr h="187090">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00101001</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 </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00111100</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&lt; </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01001111</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O </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01100010</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b </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01110101</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u </a:t>
                      </a:r>
                    </a:p>
                  </a:txBody>
                  <a:tcPr anchor="b"/>
                </a:tc>
                <a:extLst>
                  <a:ext uri="{0D108BD9-81ED-4DB2-BD59-A6C34878D82A}">
                    <a16:rowId xmlns:a16="http://schemas.microsoft.com/office/drawing/2014/main" val="10009"/>
                  </a:ext>
                </a:extLst>
              </a:tr>
              <a:tr h="243840">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00101010</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 </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00111101</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 </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01010000</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P </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01100011</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c </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01110110</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v </a:t>
                      </a:r>
                    </a:p>
                  </a:txBody>
                  <a:tcPr anchor="b"/>
                </a:tc>
                <a:extLst>
                  <a:ext uri="{0D108BD9-81ED-4DB2-BD59-A6C34878D82A}">
                    <a16:rowId xmlns:a16="http://schemas.microsoft.com/office/drawing/2014/main" val="10010"/>
                  </a:ext>
                </a:extLst>
              </a:tr>
              <a:tr h="213360">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00101011</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 </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00111110</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&gt; </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01010001</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Q </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01100100</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d </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01110111</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w </a:t>
                      </a:r>
                    </a:p>
                  </a:txBody>
                  <a:tcPr anchor="b"/>
                </a:tc>
                <a:extLst>
                  <a:ext uri="{0D108BD9-81ED-4DB2-BD59-A6C34878D82A}">
                    <a16:rowId xmlns:a16="http://schemas.microsoft.com/office/drawing/2014/main" val="10011"/>
                  </a:ext>
                </a:extLst>
              </a:tr>
              <a:tr h="0">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00101100</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 </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00111111</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 </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01010010</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R </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01100101</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e </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01111000</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x </a:t>
                      </a:r>
                    </a:p>
                  </a:txBody>
                  <a:tcPr anchor="b"/>
                </a:tc>
                <a:extLst>
                  <a:ext uri="{0D108BD9-81ED-4DB2-BD59-A6C34878D82A}">
                    <a16:rowId xmlns:a16="http://schemas.microsoft.com/office/drawing/2014/main" val="10012"/>
                  </a:ext>
                </a:extLst>
              </a:tr>
              <a:tr h="166370">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00101101</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01000000</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 </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01010011</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S </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01100110</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f </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01111001</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y </a:t>
                      </a:r>
                    </a:p>
                  </a:txBody>
                  <a:tcPr anchor="b"/>
                </a:tc>
                <a:extLst>
                  <a:ext uri="{0D108BD9-81ED-4DB2-BD59-A6C34878D82A}">
                    <a16:rowId xmlns:a16="http://schemas.microsoft.com/office/drawing/2014/main" val="10013"/>
                  </a:ext>
                </a:extLst>
              </a:tr>
              <a:tr h="0">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00101110</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 </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01000001</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A </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01010100</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T </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01100111</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g </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01111010</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z </a:t>
                      </a:r>
                    </a:p>
                  </a:txBody>
                  <a:tcPr anchor="b"/>
                </a:tc>
                <a:extLst>
                  <a:ext uri="{0D108BD9-81ED-4DB2-BD59-A6C34878D82A}">
                    <a16:rowId xmlns:a16="http://schemas.microsoft.com/office/drawing/2014/main" val="10014"/>
                  </a:ext>
                </a:extLst>
              </a:tr>
              <a:tr h="0">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00101111</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 </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01000010</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B </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01010101</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U </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01101000</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h </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01111011</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 </a:t>
                      </a:r>
                    </a:p>
                  </a:txBody>
                  <a:tcPr anchor="b"/>
                </a:tc>
                <a:extLst>
                  <a:ext uri="{0D108BD9-81ED-4DB2-BD59-A6C34878D82A}">
                    <a16:rowId xmlns:a16="http://schemas.microsoft.com/office/drawing/2014/main" val="10015"/>
                  </a:ext>
                </a:extLst>
              </a:tr>
              <a:tr h="0">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00110000</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01000011</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C </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01010110</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V </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01101001</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i </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01111100</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 </a:t>
                      </a:r>
                    </a:p>
                  </a:txBody>
                  <a:tcPr anchor="b"/>
                </a:tc>
                <a:extLst>
                  <a:ext uri="{0D108BD9-81ED-4DB2-BD59-A6C34878D82A}">
                    <a16:rowId xmlns:a16="http://schemas.microsoft.com/office/drawing/2014/main" val="10016"/>
                  </a:ext>
                </a:extLst>
              </a:tr>
              <a:tr h="0">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00110001</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1</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01000100</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D </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01010111</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W </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01101010</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j </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01111101</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 </a:t>
                      </a:r>
                    </a:p>
                  </a:txBody>
                  <a:tcPr anchor="b"/>
                </a:tc>
                <a:extLst>
                  <a:ext uri="{0D108BD9-81ED-4DB2-BD59-A6C34878D82A}">
                    <a16:rowId xmlns:a16="http://schemas.microsoft.com/office/drawing/2014/main" val="10017"/>
                  </a:ext>
                </a:extLst>
              </a:tr>
              <a:tr h="152400">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00110010</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2</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01000101</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E </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01011000</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X </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01101011</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k </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01111110</a:t>
                      </a: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 </a:t>
                      </a:r>
                    </a:p>
                  </a:txBody>
                  <a:tcPr anchor="b"/>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908289577"/>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Representing Text (6 of 9)</a:t>
            </a:r>
          </a:p>
        </p:txBody>
      </p:sp>
      <p:sp>
        <p:nvSpPr>
          <p:cNvPr id="3" name="Content Placeholder 2"/>
          <p:cNvSpPr>
            <a:spLocks noGrp="1"/>
          </p:cNvSpPr>
          <p:nvPr>
            <p:ph idx="1"/>
          </p:nvPr>
        </p:nvSpPr>
        <p:spPr/>
        <p:txBody>
          <a:bodyPr>
            <a:normAutofit/>
          </a:bodyPr>
          <a:lstStyle/>
          <a:p>
            <a:r>
              <a:rPr lang="en-US" dirty="0"/>
              <a:t>ASCII codes are used for numerals, such as Social Security numbers and phone numbers</a:t>
            </a:r>
          </a:p>
          <a:p>
            <a:r>
              <a:rPr lang="en-US" dirty="0"/>
              <a:t>Plain, unformatted text is sometimes called </a:t>
            </a:r>
            <a:r>
              <a:rPr lang="en-US" b="1" dirty="0"/>
              <a:t>ASCII</a:t>
            </a:r>
            <a:r>
              <a:rPr lang="en-US" dirty="0"/>
              <a:t> </a:t>
            </a:r>
            <a:r>
              <a:rPr lang="en-US" b="1" dirty="0"/>
              <a:t>text</a:t>
            </a:r>
            <a:r>
              <a:rPr lang="en-US" dirty="0"/>
              <a:t> and is stored in a so-called text file with a name ending in .txt</a:t>
            </a:r>
          </a:p>
          <a:p>
            <a:r>
              <a:rPr lang="en-US" dirty="0"/>
              <a:t>On Apple devices these files are labeled “Plain Text.” In Windows, these files are labeled “Text Document”</a:t>
            </a:r>
          </a:p>
        </p:txBody>
      </p:sp>
    </p:spTree>
    <p:extLst>
      <p:ext uri="{BB962C8B-B14F-4D97-AF65-F5344CB8AC3E}">
        <p14:creationId xmlns:p14="http://schemas.microsoft.com/office/powerpoint/2010/main" val="15215009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311326"/>
            <a:ext cx="8073288" cy="762731"/>
          </a:xfrm>
        </p:spPr>
        <p:txBody>
          <a:bodyPr/>
          <a:lstStyle/>
          <a:p>
            <a:r>
              <a:rPr lang="en-US" dirty="0"/>
              <a:t>Representing Text (7 of 9)</a:t>
            </a:r>
          </a:p>
        </p:txBody>
      </p:sp>
      <p:sp>
        <p:nvSpPr>
          <p:cNvPr id="5" name="Content Placeholder 4"/>
          <p:cNvSpPr>
            <a:spLocks noGrp="1"/>
          </p:cNvSpPr>
          <p:nvPr>
            <p:ph type="body" sz="half" idx="2"/>
          </p:nvPr>
        </p:nvSpPr>
        <p:spPr>
          <a:xfrm>
            <a:off x="233282" y="1233319"/>
            <a:ext cx="8649461" cy="1509881"/>
          </a:xfrm>
        </p:spPr>
        <p:txBody>
          <a:bodyPr>
            <a:noAutofit/>
          </a:bodyPr>
          <a:lstStyle/>
          <a:p>
            <a:pPr marL="285750" indent="-285750">
              <a:buFont typeface="Arial" pitchFamily="34" charset="0"/>
              <a:buChar char="•"/>
            </a:pPr>
            <a:r>
              <a:rPr lang="en-US" sz="2600" dirty="0"/>
              <a:t>ASCII text files contain no formatting</a:t>
            </a:r>
          </a:p>
          <a:p>
            <a:pPr marL="285750" indent="-285750">
              <a:buFont typeface="Arial" pitchFamily="34" charset="0"/>
              <a:buChar char="•"/>
            </a:pPr>
            <a:r>
              <a:rPr lang="en-US" sz="2600" dirty="0"/>
              <a:t>To create documents with styles and formats, formatting codes have to be embedded in the text</a:t>
            </a:r>
          </a:p>
        </p:txBody>
      </p:sp>
      <p:pic>
        <p:nvPicPr>
          <p:cNvPr id="6" name="Picture 2" descr="An illustration depicts the ASCII code for a given text. The ASCII code represented in the illustration reads several 0’s and 1’s. The text to which the ASCII code points, reads “Roller Coasters who wants to save an old roller coaster? Leap the Dips in the world’s oldest roller coaster, according to a spokesperson for the Leap the Dips Preservation Foundation, One of the most historically significant.” Built in 1902, Leap the Dips is the sole survivor of style and technology that was represented in more than 250 parks in North America alone in the early years of amusement industry.”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9431" y="2906891"/>
            <a:ext cx="5098454" cy="3187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0921416"/>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Representing Text (8</a:t>
            </a:r>
            <a:r>
              <a:rPr lang="en-US" baseline="0" dirty="0"/>
              <a:t> of 9)</a:t>
            </a:r>
            <a:endParaRPr lang="en-US" dirty="0"/>
          </a:p>
        </p:txBody>
      </p:sp>
      <p:sp>
        <p:nvSpPr>
          <p:cNvPr id="3" name="Content Placeholder 2"/>
          <p:cNvSpPr>
            <a:spLocks noGrp="1"/>
          </p:cNvSpPr>
          <p:nvPr>
            <p:ph idx="1"/>
          </p:nvPr>
        </p:nvSpPr>
        <p:spPr/>
        <p:txBody>
          <a:bodyPr/>
          <a:lstStyle/>
          <a:p>
            <a:r>
              <a:rPr lang="en-US" dirty="0"/>
              <a:t>Microsoft Word produces formatted text and creates documents in DOCX format</a:t>
            </a:r>
          </a:p>
          <a:p>
            <a:r>
              <a:rPr lang="en-US" dirty="0"/>
              <a:t>Apple Pages produces documents in PAGES format</a:t>
            </a:r>
          </a:p>
          <a:p>
            <a:r>
              <a:rPr lang="en-US" dirty="0"/>
              <a:t>Adobe Acrobat produces documents in PDF format</a:t>
            </a:r>
          </a:p>
          <a:p>
            <a:r>
              <a:rPr lang="en-US" dirty="0"/>
              <a:t>HTML markup language used for Web pages produces documents in HTML format</a:t>
            </a:r>
          </a:p>
        </p:txBody>
      </p:sp>
    </p:spTree>
    <p:extLst>
      <p:ext uri="{BB962C8B-B14F-4D97-AF65-F5344CB8AC3E}">
        <p14:creationId xmlns:p14="http://schemas.microsoft.com/office/powerpoint/2010/main" val="3061509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Module Contents</a:t>
            </a:r>
          </a:p>
        </p:txBody>
      </p:sp>
      <p:sp>
        <p:nvSpPr>
          <p:cNvPr id="5" name="Content Placeholder 4"/>
          <p:cNvSpPr>
            <a:spLocks noGrp="1"/>
          </p:cNvSpPr>
          <p:nvPr>
            <p:ph idx="1"/>
          </p:nvPr>
        </p:nvSpPr>
        <p:spPr/>
        <p:txBody>
          <a:bodyPr>
            <a:normAutofit/>
          </a:bodyPr>
          <a:lstStyle/>
          <a:p>
            <a:pPr fontAlgn="base"/>
            <a:r>
              <a:rPr lang="en-US" dirty="0"/>
              <a:t>Section A: Digital Basics</a:t>
            </a:r>
          </a:p>
          <a:p>
            <a:pPr fontAlgn="base"/>
            <a:r>
              <a:rPr lang="en-US" dirty="0"/>
              <a:t>Section B: Digital Sound</a:t>
            </a:r>
          </a:p>
          <a:p>
            <a:pPr fontAlgn="base"/>
            <a:r>
              <a:rPr lang="en-US" dirty="0"/>
              <a:t>Section C: Bitmap Graphics</a:t>
            </a:r>
          </a:p>
          <a:p>
            <a:pPr fontAlgn="base"/>
            <a:r>
              <a:rPr lang="en-US" dirty="0"/>
              <a:t>Section D: Vector Graphics</a:t>
            </a:r>
          </a:p>
          <a:p>
            <a:pPr fontAlgn="base"/>
            <a:r>
              <a:rPr lang="en-US" dirty="0"/>
              <a:t>Section E: Digital Video</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Representing Text (9 of 9)</a:t>
            </a:r>
          </a:p>
        </p:txBody>
      </p:sp>
      <p:pic>
        <p:nvPicPr>
          <p:cNvPr id="6" name="Picture 2" descr="A screenshot of a document depicts the formatting codes used within a document. The content in the document several codes whereas the codes for making the title bold is pointed with a callout that reads “Here is the document title. The formatting codes that make it bold are delimited by &lt; and &gt; angle bracke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322" y="2017289"/>
            <a:ext cx="7851356" cy="3696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1500908"/>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Bits and Bytes (1 of 5)</a:t>
            </a:r>
          </a:p>
        </p:txBody>
      </p:sp>
      <p:sp>
        <p:nvSpPr>
          <p:cNvPr id="3" name="Content Placeholder 2"/>
          <p:cNvSpPr>
            <a:spLocks noGrp="1"/>
          </p:cNvSpPr>
          <p:nvPr>
            <p:ph idx="1"/>
          </p:nvPr>
        </p:nvSpPr>
        <p:spPr/>
        <p:txBody>
          <a:bodyPr>
            <a:normAutofit/>
          </a:bodyPr>
          <a:lstStyle/>
          <a:p>
            <a:r>
              <a:rPr lang="en-US" dirty="0"/>
              <a:t>All of the data stored and transmitted by digital devices is encoded as bits</a:t>
            </a:r>
          </a:p>
          <a:p>
            <a:r>
              <a:rPr lang="en-US" dirty="0"/>
              <a:t>Terminology related to bits and bytes is extensively used to describe storage capacity and network access speed</a:t>
            </a:r>
          </a:p>
          <a:p>
            <a:r>
              <a:rPr lang="en-US" dirty="0"/>
              <a:t>The word </a:t>
            </a:r>
            <a:r>
              <a:rPr lang="en-US" i="1" dirty="0"/>
              <a:t>bit</a:t>
            </a:r>
            <a:r>
              <a:rPr lang="en-US" dirty="0"/>
              <a:t>, an abbreviation for </a:t>
            </a:r>
            <a:r>
              <a:rPr lang="en-US" i="1" dirty="0"/>
              <a:t>binary digit</a:t>
            </a:r>
            <a:r>
              <a:rPr lang="en-US" dirty="0"/>
              <a:t>, can be further abbreviated as a lowercase </a:t>
            </a:r>
            <a:r>
              <a:rPr lang="en-US" i="1" dirty="0"/>
              <a:t>b</a:t>
            </a:r>
          </a:p>
          <a:p>
            <a:r>
              <a:rPr lang="en-US" dirty="0"/>
              <a:t>A group of eight bits is called a </a:t>
            </a:r>
            <a:r>
              <a:rPr lang="en-US" b="1" dirty="0"/>
              <a:t>byte</a:t>
            </a:r>
            <a:r>
              <a:rPr lang="en-US" dirty="0"/>
              <a:t> and is usually abbreviated as an uppercase </a:t>
            </a:r>
            <a:r>
              <a:rPr lang="en-US" i="1" dirty="0"/>
              <a:t>B</a:t>
            </a:r>
          </a:p>
        </p:txBody>
      </p:sp>
    </p:spTree>
    <p:extLst>
      <p:ext uri="{BB962C8B-B14F-4D97-AF65-F5344CB8AC3E}">
        <p14:creationId xmlns:p14="http://schemas.microsoft.com/office/powerpoint/2010/main" val="39809214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Bits and Bytes (2 of 5)</a:t>
            </a:r>
          </a:p>
        </p:txBody>
      </p:sp>
      <p:sp>
        <p:nvSpPr>
          <p:cNvPr id="3" name="Content Placeholder 2"/>
          <p:cNvSpPr>
            <a:spLocks noGrp="1"/>
          </p:cNvSpPr>
          <p:nvPr>
            <p:ph idx="1"/>
          </p:nvPr>
        </p:nvSpPr>
        <p:spPr/>
        <p:txBody>
          <a:bodyPr/>
          <a:lstStyle/>
          <a:p>
            <a:r>
              <a:rPr lang="en-US" dirty="0"/>
              <a:t>When reading about digital devices, you’ll frequently encounter references such as 90 kilobits per second, 1.44 megabytes, 2.8 gigahertz, and 2 terabytes</a:t>
            </a:r>
          </a:p>
          <a:p>
            <a:r>
              <a:rPr lang="en-US" i="1" dirty="0"/>
              <a:t>Kilo, mega, giga, tera, </a:t>
            </a:r>
            <a:r>
              <a:rPr lang="en-US" dirty="0"/>
              <a:t>and similar terms are used to quantify digital data</a:t>
            </a:r>
          </a:p>
        </p:txBody>
      </p:sp>
    </p:spTree>
    <p:extLst>
      <p:ext uri="{BB962C8B-B14F-4D97-AF65-F5344CB8AC3E}">
        <p14:creationId xmlns:p14="http://schemas.microsoft.com/office/powerpoint/2010/main" val="30615099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Bits and Bytes (3 of 5)</a:t>
            </a:r>
          </a:p>
        </p:txBody>
      </p:sp>
      <p:graphicFrame>
        <p:nvGraphicFramePr>
          <p:cNvPr id="2" name="Table 1"/>
          <p:cNvGraphicFramePr>
            <a:graphicFrameLocks noGrp="1"/>
          </p:cNvGraphicFramePr>
          <p:nvPr>
            <p:extLst>
              <p:ext uri="{D42A27DB-BD31-4B8C-83A1-F6EECF244321}">
                <p14:modId xmlns:p14="http://schemas.microsoft.com/office/powerpoint/2010/main" val="1382571814"/>
              </p:ext>
            </p:extLst>
          </p:nvPr>
        </p:nvGraphicFramePr>
        <p:xfrm>
          <a:off x="1830416" y="1659544"/>
          <a:ext cx="6096000" cy="4079240"/>
        </p:xfrm>
        <a:graphic>
          <a:graphicData uri="http://schemas.openxmlformats.org/drawingml/2006/table">
            <a:tbl>
              <a:tblPr firstRow="1" bandRow="1">
                <a:tableStyleId>{5940675A-B579-460E-94D1-54222C63F5DA}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r>
                        <a:rPr lang="en-US" sz="1600" b="0" i="0" u="none" strike="noStrike" kern="1200" baseline="0" dirty="0">
                          <a:solidFill>
                            <a:schemeClr val="tx1"/>
                          </a:solidFill>
                          <a:latin typeface="Arial" pitchFamily="34" charset="0"/>
                          <a:ea typeface="+mn-ea"/>
                          <a:cs typeface="Arial" pitchFamily="34" charset="0"/>
                        </a:rPr>
                        <a:t>Bit</a:t>
                      </a:r>
                      <a:endParaRPr lang="en-US" sz="1600" dirty="0">
                        <a:latin typeface="Arial" pitchFamily="34" charset="0"/>
                        <a:cs typeface="Arial" pitchFamily="34" charset="0"/>
                      </a:endParaRPr>
                    </a:p>
                  </a:txBody>
                  <a:tcPr/>
                </a:tc>
                <a:tc>
                  <a:txBody>
                    <a:bodyPr/>
                    <a:lstStyle/>
                    <a:p>
                      <a:r>
                        <a:rPr lang="en-US" sz="1600" b="0" i="0" u="none" strike="noStrike" kern="1200" baseline="0" dirty="0">
                          <a:solidFill>
                            <a:schemeClr val="tx1"/>
                          </a:solidFill>
                          <a:latin typeface="Arial" pitchFamily="34" charset="0"/>
                          <a:ea typeface="+mn-ea"/>
                          <a:cs typeface="Arial" pitchFamily="34" charset="0"/>
                        </a:rPr>
                        <a:t>One binary digit</a:t>
                      </a:r>
                      <a:endParaRPr lang="en-US" sz="1600" dirty="0">
                        <a:latin typeface="Arial" pitchFamily="34" charset="0"/>
                        <a:cs typeface="Arial" pitchFamily="34" charset="0"/>
                      </a:endParaRPr>
                    </a:p>
                  </a:txBody>
                  <a:tcPr/>
                </a:tc>
                <a:extLst>
                  <a:ext uri="{0D108BD9-81ED-4DB2-BD59-A6C34878D82A}">
                    <a16:rowId xmlns:a16="http://schemas.microsoft.com/office/drawing/2014/main" val="10000"/>
                  </a:ext>
                </a:extLst>
              </a:tr>
              <a:tr h="370840">
                <a:tc>
                  <a:txBody>
                    <a:bodyPr/>
                    <a:lstStyle/>
                    <a:p>
                      <a:r>
                        <a:rPr lang="en-US" sz="1600" b="0" i="0" u="none" strike="noStrike" kern="1200" baseline="0" dirty="0">
                          <a:solidFill>
                            <a:schemeClr val="tx1"/>
                          </a:solidFill>
                          <a:latin typeface="Arial" pitchFamily="34" charset="0"/>
                          <a:ea typeface="+mn-ea"/>
                          <a:cs typeface="Arial" pitchFamily="34" charset="0"/>
                        </a:rPr>
                        <a:t>Byte</a:t>
                      </a:r>
                      <a:endParaRPr lang="en-US" sz="1600" dirty="0">
                        <a:latin typeface="Arial" pitchFamily="34" charset="0"/>
                        <a:cs typeface="Arial" pitchFamily="34" charset="0"/>
                      </a:endParaRPr>
                    </a:p>
                  </a:txBody>
                  <a:tcPr/>
                </a:tc>
                <a:tc>
                  <a:txBody>
                    <a:bodyPr/>
                    <a:lstStyle/>
                    <a:p>
                      <a:r>
                        <a:rPr lang="en-US" sz="1600" b="0" i="0" u="none" strike="noStrike" kern="1200" baseline="0" dirty="0">
                          <a:solidFill>
                            <a:schemeClr val="tx1"/>
                          </a:solidFill>
                          <a:latin typeface="Arial" pitchFamily="34" charset="0"/>
                          <a:ea typeface="+mn-ea"/>
                          <a:cs typeface="Arial" pitchFamily="34" charset="0"/>
                        </a:rPr>
                        <a:t>8 bits</a:t>
                      </a:r>
                      <a:endParaRPr lang="en-US" sz="1600" dirty="0">
                        <a:latin typeface="Arial" pitchFamily="34" charset="0"/>
                        <a:cs typeface="Arial" pitchFamily="34" charset="0"/>
                      </a:endParaRPr>
                    </a:p>
                  </a:txBody>
                  <a:tcPr/>
                </a:tc>
                <a:extLst>
                  <a:ext uri="{0D108BD9-81ED-4DB2-BD59-A6C34878D82A}">
                    <a16:rowId xmlns:a16="http://schemas.microsoft.com/office/drawing/2014/main" val="10001"/>
                  </a:ext>
                </a:extLst>
              </a:tr>
              <a:tr h="370840">
                <a:tc>
                  <a:txBody>
                    <a:bodyPr/>
                    <a:lstStyle/>
                    <a:p>
                      <a:r>
                        <a:rPr lang="en-US" sz="1600" b="0" i="0" u="none" strike="noStrike" kern="1200" baseline="0" dirty="0">
                          <a:solidFill>
                            <a:schemeClr val="tx1"/>
                          </a:solidFill>
                          <a:latin typeface="Arial" pitchFamily="34" charset="0"/>
                          <a:ea typeface="+mn-ea"/>
                          <a:cs typeface="Arial" pitchFamily="34" charset="0"/>
                        </a:rPr>
                        <a:t>Kilobit</a:t>
                      </a:r>
                      <a:endParaRPr lang="en-US" sz="1600" dirty="0">
                        <a:latin typeface="Arial" pitchFamily="34" charset="0"/>
                        <a:cs typeface="Arial" pitchFamily="34" charset="0"/>
                      </a:endParaRPr>
                    </a:p>
                  </a:txBody>
                  <a:tcPr/>
                </a:tc>
                <a:tc>
                  <a:txBody>
                    <a:bodyPr/>
                    <a:lstStyle/>
                    <a:p>
                      <a:r>
                        <a:rPr lang="en-US" sz="1600" b="0" i="0" u="none" strike="noStrike" kern="1200" baseline="0" dirty="0">
                          <a:solidFill>
                            <a:schemeClr val="tx1"/>
                          </a:solidFill>
                          <a:latin typeface="Arial" pitchFamily="34" charset="0"/>
                          <a:ea typeface="+mn-ea"/>
                          <a:cs typeface="Arial" pitchFamily="34" charset="0"/>
                        </a:rPr>
                        <a:t>1,024 or 2</a:t>
                      </a:r>
                      <a:r>
                        <a:rPr lang="en-US" sz="1600" b="0" i="0" u="none" strike="noStrike" kern="1200" baseline="30000" dirty="0">
                          <a:solidFill>
                            <a:schemeClr val="tx1"/>
                          </a:solidFill>
                          <a:latin typeface="Arial" pitchFamily="34" charset="0"/>
                          <a:ea typeface="+mn-ea"/>
                          <a:cs typeface="Arial" pitchFamily="34" charset="0"/>
                        </a:rPr>
                        <a:t>10</a:t>
                      </a:r>
                      <a:r>
                        <a:rPr lang="en-US" sz="1600" b="0" i="0" u="none" strike="noStrike" kern="1200" baseline="0" dirty="0">
                          <a:solidFill>
                            <a:schemeClr val="tx1"/>
                          </a:solidFill>
                          <a:latin typeface="Arial" pitchFamily="34" charset="0"/>
                          <a:ea typeface="+mn-ea"/>
                          <a:cs typeface="Arial" pitchFamily="34" charset="0"/>
                        </a:rPr>
                        <a:t> bits</a:t>
                      </a:r>
                      <a:endParaRPr lang="en-US" sz="1600" dirty="0">
                        <a:latin typeface="Arial" pitchFamily="34" charset="0"/>
                        <a:cs typeface="Arial" pitchFamily="34" charset="0"/>
                      </a:endParaRPr>
                    </a:p>
                  </a:txBody>
                  <a:tcPr/>
                </a:tc>
                <a:extLst>
                  <a:ext uri="{0D108BD9-81ED-4DB2-BD59-A6C34878D82A}">
                    <a16:rowId xmlns:a16="http://schemas.microsoft.com/office/drawing/2014/main" val="10002"/>
                  </a:ext>
                </a:extLst>
              </a:tr>
              <a:tr h="370840">
                <a:tc>
                  <a:txBody>
                    <a:bodyPr/>
                    <a:lstStyle/>
                    <a:p>
                      <a:r>
                        <a:rPr lang="en-US" sz="1600" b="0" i="0" u="none" strike="noStrike" kern="1200" baseline="0" dirty="0">
                          <a:solidFill>
                            <a:schemeClr val="tx1"/>
                          </a:solidFill>
                          <a:latin typeface="Arial" pitchFamily="34" charset="0"/>
                          <a:ea typeface="+mn-ea"/>
                          <a:cs typeface="Arial" pitchFamily="34" charset="0"/>
                        </a:rPr>
                        <a:t>Kilobyte</a:t>
                      </a:r>
                      <a:endParaRPr lang="en-US" sz="1600" dirty="0">
                        <a:latin typeface="Arial" pitchFamily="34" charset="0"/>
                        <a:cs typeface="Arial" pitchFamily="34" charset="0"/>
                      </a:endParaRPr>
                    </a:p>
                  </a:txBody>
                  <a:tcPr/>
                </a:tc>
                <a:tc>
                  <a:txBody>
                    <a:bodyPr/>
                    <a:lstStyle/>
                    <a:p>
                      <a:r>
                        <a:rPr lang="en-US" sz="1600" b="0" i="0" u="none" strike="noStrike" kern="1200" baseline="0" dirty="0">
                          <a:solidFill>
                            <a:schemeClr val="tx1"/>
                          </a:solidFill>
                          <a:latin typeface="Arial" pitchFamily="34" charset="0"/>
                          <a:ea typeface="+mn-ea"/>
                          <a:cs typeface="Arial" pitchFamily="34" charset="0"/>
                        </a:rPr>
                        <a:t>1,024 or 2</a:t>
                      </a:r>
                      <a:r>
                        <a:rPr lang="en-US" sz="1600" b="0" i="0" u="none" strike="noStrike" kern="1200" baseline="30000" dirty="0">
                          <a:solidFill>
                            <a:schemeClr val="tx1"/>
                          </a:solidFill>
                          <a:latin typeface="Arial" pitchFamily="34" charset="0"/>
                          <a:ea typeface="+mn-ea"/>
                          <a:cs typeface="Arial" pitchFamily="34" charset="0"/>
                        </a:rPr>
                        <a:t>10</a:t>
                      </a:r>
                      <a:r>
                        <a:rPr lang="en-US" sz="1600" b="0" i="0" u="none" strike="noStrike" kern="1200" baseline="0" dirty="0">
                          <a:solidFill>
                            <a:schemeClr val="tx1"/>
                          </a:solidFill>
                          <a:latin typeface="Arial" pitchFamily="34" charset="0"/>
                          <a:ea typeface="+mn-ea"/>
                          <a:cs typeface="Arial" pitchFamily="34" charset="0"/>
                        </a:rPr>
                        <a:t> bytes</a:t>
                      </a:r>
                      <a:endParaRPr lang="en-US" sz="1600" dirty="0">
                        <a:latin typeface="Arial" pitchFamily="34" charset="0"/>
                        <a:cs typeface="Arial" pitchFamily="34" charset="0"/>
                      </a:endParaRPr>
                    </a:p>
                  </a:txBody>
                  <a:tcPr/>
                </a:tc>
                <a:extLst>
                  <a:ext uri="{0D108BD9-81ED-4DB2-BD59-A6C34878D82A}">
                    <a16:rowId xmlns:a16="http://schemas.microsoft.com/office/drawing/2014/main" val="10003"/>
                  </a:ext>
                </a:extLst>
              </a:tr>
              <a:tr h="370840">
                <a:tc>
                  <a:txBody>
                    <a:bodyPr/>
                    <a:lstStyle/>
                    <a:p>
                      <a:r>
                        <a:rPr lang="en-US" sz="1600" b="0" i="0" u="none" strike="noStrike" kern="1200" baseline="0" dirty="0">
                          <a:solidFill>
                            <a:schemeClr val="tx1"/>
                          </a:solidFill>
                          <a:latin typeface="Arial" pitchFamily="34" charset="0"/>
                          <a:ea typeface="+mn-ea"/>
                          <a:cs typeface="Arial" pitchFamily="34" charset="0"/>
                        </a:rPr>
                        <a:t>Megabit</a:t>
                      </a:r>
                      <a:endParaRPr lang="en-US" sz="1600" dirty="0">
                        <a:latin typeface="Arial" pitchFamily="34" charset="0"/>
                        <a:cs typeface="Arial" pitchFamily="34" charset="0"/>
                      </a:endParaRPr>
                    </a:p>
                  </a:txBody>
                  <a:tcPr/>
                </a:tc>
                <a:tc>
                  <a:txBody>
                    <a:bodyPr/>
                    <a:lstStyle/>
                    <a:p>
                      <a:r>
                        <a:rPr lang="en-US" sz="1600" b="0" i="0" u="none" strike="noStrike" kern="1200" baseline="0" dirty="0">
                          <a:solidFill>
                            <a:schemeClr val="tx1"/>
                          </a:solidFill>
                          <a:latin typeface="Arial" pitchFamily="34" charset="0"/>
                          <a:ea typeface="+mn-ea"/>
                          <a:cs typeface="Arial" pitchFamily="34" charset="0"/>
                        </a:rPr>
                        <a:t>1,048,576 or 2</a:t>
                      </a:r>
                      <a:r>
                        <a:rPr lang="en-US" sz="1600" b="0" i="0" u="none" strike="noStrike" kern="1200" baseline="30000" dirty="0">
                          <a:solidFill>
                            <a:schemeClr val="tx1"/>
                          </a:solidFill>
                          <a:latin typeface="Arial" pitchFamily="34" charset="0"/>
                          <a:ea typeface="+mn-ea"/>
                          <a:cs typeface="Arial" pitchFamily="34" charset="0"/>
                        </a:rPr>
                        <a:t>20</a:t>
                      </a:r>
                      <a:r>
                        <a:rPr lang="en-US" sz="1600" b="0" i="0" u="none" strike="noStrike" kern="1200" baseline="0" dirty="0">
                          <a:solidFill>
                            <a:schemeClr val="tx1"/>
                          </a:solidFill>
                          <a:latin typeface="Arial" pitchFamily="34" charset="0"/>
                          <a:ea typeface="+mn-ea"/>
                          <a:cs typeface="Arial" pitchFamily="34" charset="0"/>
                        </a:rPr>
                        <a:t> bits</a:t>
                      </a:r>
                      <a:endParaRPr lang="en-US" sz="1600" dirty="0">
                        <a:latin typeface="Arial" pitchFamily="34" charset="0"/>
                        <a:cs typeface="Arial" pitchFamily="34" charset="0"/>
                      </a:endParaRPr>
                    </a:p>
                  </a:txBody>
                  <a:tcPr/>
                </a:tc>
                <a:extLst>
                  <a:ext uri="{0D108BD9-81ED-4DB2-BD59-A6C34878D82A}">
                    <a16:rowId xmlns:a16="http://schemas.microsoft.com/office/drawing/2014/main" val="10004"/>
                  </a:ext>
                </a:extLst>
              </a:tr>
              <a:tr h="370840">
                <a:tc>
                  <a:txBody>
                    <a:bodyPr/>
                    <a:lstStyle/>
                    <a:p>
                      <a:r>
                        <a:rPr lang="en-US" sz="1600" b="0" i="0" u="none" strike="noStrike" kern="1200" baseline="0" dirty="0">
                          <a:solidFill>
                            <a:schemeClr val="tx1"/>
                          </a:solidFill>
                          <a:latin typeface="Arial" pitchFamily="34" charset="0"/>
                          <a:ea typeface="+mn-ea"/>
                          <a:cs typeface="Arial" pitchFamily="34" charset="0"/>
                        </a:rPr>
                        <a:t>Megabyte</a:t>
                      </a:r>
                      <a:endParaRPr lang="en-US" sz="1600" dirty="0">
                        <a:latin typeface="Arial" pitchFamily="34" charset="0"/>
                        <a:cs typeface="Arial" pitchFamily="34" charset="0"/>
                      </a:endParaRPr>
                    </a:p>
                  </a:txBody>
                  <a:tcPr/>
                </a:tc>
                <a:tc>
                  <a:txBody>
                    <a:bodyPr/>
                    <a:lstStyle/>
                    <a:p>
                      <a:r>
                        <a:rPr lang="en-US" sz="1600" b="0" i="0" u="none" strike="noStrike" kern="1200" baseline="0" dirty="0">
                          <a:solidFill>
                            <a:schemeClr val="tx1"/>
                          </a:solidFill>
                          <a:latin typeface="Arial" pitchFamily="34" charset="0"/>
                          <a:ea typeface="+mn-ea"/>
                          <a:cs typeface="Arial" pitchFamily="34" charset="0"/>
                        </a:rPr>
                        <a:t>1,048,576 or 2</a:t>
                      </a:r>
                      <a:r>
                        <a:rPr lang="en-US" sz="1600" b="0" i="0" u="none" strike="noStrike" kern="1200" baseline="30000" dirty="0">
                          <a:solidFill>
                            <a:schemeClr val="tx1"/>
                          </a:solidFill>
                          <a:latin typeface="Arial" pitchFamily="34" charset="0"/>
                          <a:ea typeface="+mn-ea"/>
                          <a:cs typeface="Arial" pitchFamily="34" charset="0"/>
                        </a:rPr>
                        <a:t>20</a:t>
                      </a:r>
                      <a:r>
                        <a:rPr lang="en-US" sz="1600" b="0" i="0" u="none" strike="noStrike" kern="1200" baseline="0" dirty="0">
                          <a:solidFill>
                            <a:schemeClr val="tx1"/>
                          </a:solidFill>
                          <a:latin typeface="Arial" pitchFamily="34" charset="0"/>
                          <a:ea typeface="+mn-ea"/>
                          <a:cs typeface="Arial" pitchFamily="34" charset="0"/>
                        </a:rPr>
                        <a:t> bytes</a:t>
                      </a:r>
                      <a:endParaRPr lang="en-US" sz="1600" dirty="0">
                        <a:latin typeface="Arial" pitchFamily="34" charset="0"/>
                        <a:cs typeface="Arial" pitchFamily="34" charset="0"/>
                      </a:endParaRPr>
                    </a:p>
                  </a:txBody>
                  <a:tcPr/>
                </a:tc>
                <a:extLst>
                  <a:ext uri="{0D108BD9-81ED-4DB2-BD59-A6C34878D82A}">
                    <a16:rowId xmlns:a16="http://schemas.microsoft.com/office/drawing/2014/main" val="10005"/>
                  </a:ext>
                </a:extLst>
              </a:tr>
              <a:tr h="370840">
                <a:tc>
                  <a:txBody>
                    <a:bodyPr/>
                    <a:lstStyle/>
                    <a:p>
                      <a:r>
                        <a:rPr lang="en-US" sz="1600" b="0" i="0" u="none" strike="noStrike" kern="1200" baseline="0" dirty="0">
                          <a:solidFill>
                            <a:schemeClr val="tx1"/>
                          </a:solidFill>
                          <a:latin typeface="Arial" pitchFamily="34" charset="0"/>
                          <a:ea typeface="+mn-ea"/>
                          <a:cs typeface="Arial" pitchFamily="34" charset="0"/>
                        </a:rPr>
                        <a:t>Gigabit</a:t>
                      </a:r>
                      <a:endParaRPr lang="en-US" sz="1600" dirty="0">
                        <a:latin typeface="Arial" pitchFamily="34" charset="0"/>
                        <a:cs typeface="Arial" pitchFamily="34" charset="0"/>
                      </a:endParaRPr>
                    </a:p>
                  </a:txBody>
                  <a:tcPr/>
                </a:tc>
                <a:tc>
                  <a:txBody>
                    <a:bodyPr/>
                    <a:lstStyle/>
                    <a:p>
                      <a:r>
                        <a:rPr lang="en-US" sz="1600" b="0" i="0" u="none" strike="noStrike" kern="1200" baseline="0" dirty="0">
                          <a:solidFill>
                            <a:schemeClr val="tx1"/>
                          </a:solidFill>
                          <a:latin typeface="Arial" pitchFamily="34" charset="0"/>
                          <a:ea typeface="+mn-ea"/>
                          <a:cs typeface="Arial" pitchFamily="34" charset="0"/>
                        </a:rPr>
                        <a:t>2</a:t>
                      </a:r>
                      <a:r>
                        <a:rPr lang="en-US" sz="1600" b="0" i="0" u="none" strike="noStrike" kern="1200" baseline="30000" dirty="0">
                          <a:solidFill>
                            <a:schemeClr val="tx1"/>
                          </a:solidFill>
                          <a:latin typeface="Arial" pitchFamily="34" charset="0"/>
                          <a:ea typeface="+mn-ea"/>
                          <a:cs typeface="Arial" pitchFamily="34" charset="0"/>
                        </a:rPr>
                        <a:t>30 </a:t>
                      </a:r>
                      <a:r>
                        <a:rPr lang="en-US" sz="1600" b="0" i="0" u="none" strike="noStrike" kern="1200" baseline="0" dirty="0">
                          <a:solidFill>
                            <a:schemeClr val="tx1"/>
                          </a:solidFill>
                          <a:latin typeface="Arial" pitchFamily="34" charset="0"/>
                          <a:ea typeface="+mn-ea"/>
                          <a:cs typeface="Arial" pitchFamily="34" charset="0"/>
                        </a:rPr>
                        <a:t>bits</a:t>
                      </a:r>
                      <a:endParaRPr lang="en-US" sz="1600" dirty="0">
                        <a:latin typeface="Arial" pitchFamily="34" charset="0"/>
                        <a:cs typeface="Arial" pitchFamily="34" charset="0"/>
                      </a:endParaRPr>
                    </a:p>
                  </a:txBody>
                  <a:tcPr/>
                </a:tc>
                <a:extLst>
                  <a:ext uri="{0D108BD9-81ED-4DB2-BD59-A6C34878D82A}">
                    <a16:rowId xmlns:a16="http://schemas.microsoft.com/office/drawing/2014/main" val="10006"/>
                  </a:ext>
                </a:extLst>
              </a:tr>
              <a:tr h="370840">
                <a:tc>
                  <a:txBody>
                    <a:bodyPr/>
                    <a:lstStyle/>
                    <a:p>
                      <a:r>
                        <a:rPr lang="en-US" sz="1600" b="0" i="0" u="none" strike="noStrike" kern="1200" baseline="0" dirty="0">
                          <a:solidFill>
                            <a:schemeClr val="tx1"/>
                          </a:solidFill>
                          <a:latin typeface="Arial" pitchFamily="34" charset="0"/>
                          <a:ea typeface="+mn-ea"/>
                          <a:cs typeface="Arial" pitchFamily="34" charset="0"/>
                        </a:rPr>
                        <a:t>Gigabyte</a:t>
                      </a:r>
                      <a:endParaRPr lang="en-US" sz="1600" dirty="0">
                        <a:latin typeface="Arial" pitchFamily="34" charset="0"/>
                        <a:cs typeface="Arial" pitchFamily="34" charset="0"/>
                      </a:endParaRPr>
                    </a:p>
                  </a:txBody>
                  <a:tcPr/>
                </a:tc>
                <a:tc>
                  <a:txBody>
                    <a:bodyPr/>
                    <a:lstStyle/>
                    <a:p>
                      <a:r>
                        <a:rPr lang="en-US" sz="1600" b="0" i="0" u="none" strike="noStrike" kern="1200" baseline="0" dirty="0">
                          <a:solidFill>
                            <a:schemeClr val="tx1"/>
                          </a:solidFill>
                          <a:latin typeface="Arial" pitchFamily="34" charset="0"/>
                          <a:ea typeface="+mn-ea"/>
                          <a:cs typeface="Arial" pitchFamily="34" charset="0"/>
                        </a:rPr>
                        <a:t>2</a:t>
                      </a:r>
                      <a:r>
                        <a:rPr lang="en-US" sz="1600" b="0" i="0" u="none" strike="noStrike" kern="1200" baseline="30000" dirty="0">
                          <a:solidFill>
                            <a:schemeClr val="tx1"/>
                          </a:solidFill>
                          <a:latin typeface="Arial" pitchFamily="34" charset="0"/>
                          <a:ea typeface="+mn-ea"/>
                          <a:cs typeface="Arial" pitchFamily="34" charset="0"/>
                        </a:rPr>
                        <a:t>30</a:t>
                      </a:r>
                      <a:r>
                        <a:rPr lang="en-US" sz="1600" b="0" i="0" u="none" strike="noStrike" kern="1200" baseline="0" dirty="0">
                          <a:solidFill>
                            <a:schemeClr val="tx1"/>
                          </a:solidFill>
                          <a:latin typeface="Arial" pitchFamily="34" charset="0"/>
                          <a:ea typeface="+mn-ea"/>
                          <a:cs typeface="Arial" pitchFamily="34" charset="0"/>
                        </a:rPr>
                        <a:t> bytes</a:t>
                      </a:r>
                      <a:endParaRPr lang="en-US" sz="1600" dirty="0">
                        <a:latin typeface="Arial" pitchFamily="34" charset="0"/>
                        <a:cs typeface="Arial" pitchFamily="34" charset="0"/>
                      </a:endParaRPr>
                    </a:p>
                  </a:txBody>
                  <a:tcPr/>
                </a:tc>
                <a:extLst>
                  <a:ext uri="{0D108BD9-81ED-4DB2-BD59-A6C34878D82A}">
                    <a16:rowId xmlns:a16="http://schemas.microsoft.com/office/drawing/2014/main" val="10007"/>
                  </a:ext>
                </a:extLst>
              </a:tr>
              <a:tr h="370840">
                <a:tc>
                  <a:txBody>
                    <a:bodyPr/>
                    <a:lstStyle/>
                    <a:p>
                      <a:r>
                        <a:rPr lang="en-US" sz="1600" b="0" i="0" u="none" strike="noStrike" kern="1200" baseline="0" dirty="0">
                          <a:solidFill>
                            <a:schemeClr val="tx1"/>
                          </a:solidFill>
                          <a:latin typeface="Arial" pitchFamily="34" charset="0"/>
                          <a:ea typeface="+mn-ea"/>
                          <a:cs typeface="Arial" pitchFamily="34" charset="0"/>
                        </a:rPr>
                        <a:t>Terabyte</a:t>
                      </a:r>
                      <a:endParaRPr lang="en-US" sz="1600" dirty="0">
                        <a:latin typeface="Arial" pitchFamily="34" charset="0"/>
                        <a:cs typeface="Arial" pitchFamily="34" charset="0"/>
                      </a:endParaRPr>
                    </a:p>
                  </a:txBody>
                  <a:tcPr/>
                </a:tc>
                <a:tc>
                  <a:txBody>
                    <a:bodyPr/>
                    <a:lstStyle/>
                    <a:p>
                      <a:r>
                        <a:rPr lang="en-US" sz="1600" b="0" i="0" u="none" strike="noStrike" kern="1200" baseline="0" dirty="0">
                          <a:solidFill>
                            <a:schemeClr val="tx1"/>
                          </a:solidFill>
                          <a:latin typeface="Arial" pitchFamily="34" charset="0"/>
                          <a:ea typeface="+mn-ea"/>
                          <a:cs typeface="Arial" pitchFamily="34" charset="0"/>
                        </a:rPr>
                        <a:t>2</a:t>
                      </a:r>
                      <a:r>
                        <a:rPr lang="en-US" sz="1600" b="0" i="0" u="none" strike="noStrike" kern="1200" baseline="30000" dirty="0">
                          <a:solidFill>
                            <a:schemeClr val="tx1"/>
                          </a:solidFill>
                          <a:latin typeface="Arial" pitchFamily="34" charset="0"/>
                          <a:ea typeface="+mn-ea"/>
                          <a:cs typeface="Arial" pitchFamily="34" charset="0"/>
                        </a:rPr>
                        <a:t>40</a:t>
                      </a:r>
                      <a:r>
                        <a:rPr lang="en-US" sz="1600" b="0" i="0" u="none" strike="noStrike" kern="1200" baseline="0" dirty="0">
                          <a:solidFill>
                            <a:schemeClr val="tx1"/>
                          </a:solidFill>
                          <a:latin typeface="Arial" pitchFamily="34" charset="0"/>
                          <a:ea typeface="+mn-ea"/>
                          <a:cs typeface="Arial" pitchFamily="34" charset="0"/>
                        </a:rPr>
                        <a:t> bytes</a:t>
                      </a:r>
                      <a:endParaRPr lang="en-US" sz="1600" dirty="0">
                        <a:latin typeface="Arial" pitchFamily="34" charset="0"/>
                        <a:cs typeface="Arial" pitchFamily="34" charset="0"/>
                      </a:endParaRPr>
                    </a:p>
                  </a:txBody>
                  <a:tcPr/>
                </a:tc>
                <a:extLst>
                  <a:ext uri="{0D108BD9-81ED-4DB2-BD59-A6C34878D82A}">
                    <a16:rowId xmlns:a16="http://schemas.microsoft.com/office/drawing/2014/main" val="10008"/>
                  </a:ext>
                </a:extLst>
              </a:tr>
              <a:tr h="370840">
                <a:tc>
                  <a:txBody>
                    <a:bodyPr/>
                    <a:lstStyle/>
                    <a:p>
                      <a:r>
                        <a:rPr lang="en-US" sz="1600" b="0" i="0" u="none" strike="noStrike" kern="1200" baseline="0" dirty="0">
                          <a:solidFill>
                            <a:schemeClr val="tx1"/>
                          </a:solidFill>
                          <a:latin typeface="Arial" pitchFamily="34" charset="0"/>
                          <a:ea typeface="+mn-ea"/>
                          <a:cs typeface="Arial" pitchFamily="34" charset="0"/>
                        </a:rPr>
                        <a:t>Petabyte</a:t>
                      </a:r>
                      <a:endParaRPr lang="en-US" sz="1600" dirty="0">
                        <a:latin typeface="Arial" pitchFamily="34" charset="0"/>
                        <a:cs typeface="Arial" pitchFamily="34" charset="0"/>
                      </a:endParaRPr>
                    </a:p>
                  </a:txBody>
                  <a:tcPr/>
                </a:tc>
                <a:tc>
                  <a:txBody>
                    <a:bodyPr/>
                    <a:lstStyle/>
                    <a:p>
                      <a:r>
                        <a:rPr lang="en-US" sz="1600" b="0" i="0" u="none" strike="noStrike" kern="1200" baseline="0" dirty="0">
                          <a:solidFill>
                            <a:schemeClr val="tx1"/>
                          </a:solidFill>
                          <a:latin typeface="Arial" pitchFamily="34" charset="0"/>
                          <a:ea typeface="+mn-ea"/>
                          <a:cs typeface="Arial" pitchFamily="34" charset="0"/>
                        </a:rPr>
                        <a:t>2</a:t>
                      </a:r>
                      <a:r>
                        <a:rPr lang="en-US" sz="1600" b="0" i="0" u="none" strike="noStrike" kern="1200" baseline="30000" dirty="0">
                          <a:solidFill>
                            <a:schemeClr val="tx1"/>
                          </a:solidFill>
                          <a:latin typeface="Arial" pitchFamily="34" charset="0"/>
                          <a:ea typeface="+mn-ea"/>
                          <a:cs typeface="Arial" pitchFamily="34" charset="0"/>
                        </a:rPr>
                        <a:t>50</a:t>
                      </a:r>
                      <a:r>
                        <a:rPr lang="en-US" sz="1600" b="0" i="0" u="none" strike="noStrike" kern="1200" baseline="0" dirty="0">
                          <a:solidFill>
                            <a:schemeClr val="tx1"/>
                          </a:solidFill>
                          <a:latin typeface="Arial" pitchFamily="34" charset="0"/>
                          <a:ea typeface="+mn-ea"/>
                          <a:cs typeface="Arial" pitchFamily="34" charset="0"/>
                        </a:rPr>
                        <a:t> bytes</a:t>
                      </a:r>
                      <a:endParaRPr lang="en-US" sz="1600" dirty="0">
                        <a:latin typeface="Arial" pitchFamily="34" charset="0"/>
                        <a:cs typeface="Arial" pitchFamily="34" charset="0"/>
                      </a:endParaRPr>
                    </a:p>
                  </a:txBody>
                  <a:tcPr/>
                </a:tc>
                <a:extLst>
                  <a:ext uri="{0D108BD9-81ED-4DB2-BD59-A6C34878D82A}">
                    <a16:rowId xmlns:a16="http://schemas.microsoft.com/office/drawing/2014/main" val="10009"/>
                  </a:ext>
                </a:extLst>
              </a:tr>
              <a:tr h="370840">
                <a:tc>
                  <a:txBody>
                    <a:bodyPr/>
                    <a:lstStyle/>
                    <a:p>
                      <a:r>
                        <a:rPr lang="en-US" sz="1600" b="0" i="0" u="none" strike="noStrike" kern="1200" baseline="0" dirty="0">
                          <a:solidFill>
                            <a:schemeClr val="tx1"/>
                          </a:solidFill>
                          <a:latin typeface="Arial" pitchFamily="34" charset="0"/>
                          <a:ea typeface="+mn-ea"/>
                          <a:cs typeface="Arial" pitchFamily="34" charset="0"/>
                        </a:rPr>
                        <a:t>Exabyte</a:t>
                      </a:r>
                      <a:endParaRPr lang="en-US" sz="1600" dirty="0">
                        <a:latin typeface="Arial" pitchFamily="34" charset="0"/>
                        <a:cs typeface="Arial" pitchFamily="34" charset="0"/>
                      </a:endParaRPr>
                    </a:p>
                  </a:txBody>
                  <a:tcPr/>
                </a:tc>
                <a:tc>
                  <a:txBody>
                    <a:bodyPr/>
                    <a:lstStyle/>
                    <a:p>
                      <a:r>
                        <a:rPr lang="en-US" sz="1600" b="0" i="0" u="none" strike="noStrike" kern="1200" baseline="0" dirty="0">
                          <a:solidFill>
                            <a:schemeClr val="tx1"/>
                          </a:solidFill>
                          <a:latin typeface="Arial" pitchFamily="34" charset="0"/>
                          <a:ea typeface="+mn-ea"/>
                          <a:cs typeface="Arial" pitchFamily="34" charset="0"/>
                        </a:rPr>
                        <a:t>2</a:t>
                      </a:r>
                      <a:r>
                        <a:rPr lang="en-US" sz="1600" b="0" i="0" u="none" strike="noStrike" kern="1200" baseline="30000" dirty="0">
                          <a:solidFill>
                            <a:schemeClr val="tx1"/>
                          </a:solidFill>
                          <a:latin typeface="Arial" pitchFamily="34" charset="0"/>
                          <a:ea typeface="+mn-ea"/>
                          <a:cs typeface="Arial" pitchFamily="34" charset="0"/>
                        </a:rPr>
                        <a:t>60</a:t>
                      </a:r>
                      <a:r>
                        <a:rPr lang="en-US" sz="1600" b="0" i="0" u="none" strike="noStrike" kern="1200" baseline="0" dirty="0">
                          <a:solidFill>
                            <a:schemeClr val="tx1"/>
                          </a:solidFill>
                          <a:latin typeface="Arial" pitchFamily="34" charset="0"/>
                          <a:ea typeface="+mn-ea"/>
                          <a:cs typeface="Arial" pitchFamily="34" charset="0"/>
                        </a:rPr>
                        <a:t> bytes</a:t>
                      </a:r>
                      <a:endParaRPr lang="en-US" sz="1600" dirty="0">
                        <a:latin typeface="Arial" pitchFamily="34" charset="0"/>
                        <a:cs typeface="Arial" pitchFamily="34" charset="0"/>
                      </a:endParaRP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521500908"/>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Bits and Bytes (4 of 5)</a:t>
            </a:r>
          </a:p>
        </p:txBody>
      </p:sp>
      <p:sp>
        <p:nvSpPr>
          <p:cNvPr id="4" name="Content Placeholder 3"/>
          <p:cNvSpPr>
            <a:spLocks noGrp="1"/>
          </p:cNvSpPr>
          <p:nvPr>
            <p:ph idx="1"/>
          </p:nvPr>
        </p:nvSpPr>
        <p:spPr/>
        <p:txBody>
          <a:bodyPr>
            <a:noAutofit/>
          </a:bodyPr>
          <a:lstStyle/>
          <a:p>
            <a:pPr marL="285750" indent="-285750">
              <a:buFont typeface="Arial" pitchFamily="34" charset="0"/>
              <a:buChar char="•"/>
            </a:pPr>
            <a:r>
              <a:rPr lang="en-US" sz="2400" dirty="0"/>
              <a:t>Use bits for data rates, such as Internet connection speeds, and movie download speeds</a:t>
            </a:r>
          </a:p>
          <a:p>
            <a:pPr marL="285750" indent="-285750">
              <a:buFont typeface="Arial" pitchFamily="34" charset="0"/>
              <a:buChar char="•"/>
            </a:pPr>
            <a:r>
              <a:rPr lang="en-US" sz="2400" dirty="0"/>
              <a:t>Use bytes for file sizes and storage capacities</a:t>
            </a:r>
          </a:p>
          <a:p>
            <a:pPr marL="285750" indent="-285750"/>
            <a:r>
              <a:rPr lang="en-US" sz="2400" b="1" dirty="0"/>
              <a:t>56 Kbps: </a:t>
            </a:r>
            <a:r>
              <a:rPr lang="en-US" sz="2400" dirty="0"/>
              <a:t>Kilobit (Kb or Kbit) can be used for slow data rates, such as a 56 Kbps (kilobits per second) dial-up connection.</a:t>
            </a:r>
          </a:p>
          <a:p>
            <a:pPr marL="285750" indent="-285750"/>
            <a:r>
              <a:rPr lang="en-US" sz="2400" b="1" dirty="0"/>
              <a:t>104 KB: </a:t>
            </a:r>
            <a:r>
              <a:rPr lang="en-US" sz="2400" dirty="0"/>
              <a:t>Kilobyte (KB or Kbyte) is often used when referring to the size of small computer files.</a:t>
            </a:r>
          </a:p>
          <a:p>
            <a:pPr marL="285750" indent="-285750"/>
            <a:r>
              <a:rPr lang="en-US" sz="2400" b="1" dirty="0"/>
              <a:t>50 Mbps: </a:t>
            </a:r>
            <a:r>
              <a:rPr lang="en-US" sz="2400" dirty="0"/>
              <a:t>Megabit (Mb or Mbit) is used for faster data rates, such as a 50 Mbps (megabits per second) Internet connection.</a:t>
            </a:r>
          </a:p>
        </p:txBody>
      </p:sp>
    </p:spTree>
    <p:extLst>
      <p:ext uri="{BB962C8B-B14F-4D97-AF65-F5344CB8AC3E}">
        <p14:creationId xmlns:p14="http://schemas.microsoft.com/office/powerpoint/2010/main" val="39809214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Bits and Bytes (5 of 5)</a:t>
            </a:r>
          </a:p>
        </p:txBody>
      </p:sp>
      <p:sp>
        <p:nvSpPr>
          <p:cNvPr id="4" name="Content Placeholder 3"/>
          <p:cNvSpPr>
            <a:spLocks noGrp="1"/>
          </p:cNvSpPr>
          <p:nvPr>
            <p:ph idx="1"/>
          </p:nvPr>
        </p:nvSpPr>
        <p:spPr/>
        <p:txBody>
          <a:bodyPr>
            <a:noAutofit/>
          </a:bodyPr>
          <a:lstStyle/>
          <a:p>
            <a:pPr marL="285750" indent="-285750"/>
            <a:r>
              <a:rPr lang="en-US" b="1" dirty="0"/>
              <a:t>3.2 MB: </a:t>
            </a:r>
            <a:r>
              <a:rPr lang="en-US" dirty="0"/>
              <a:t>Megabyte (MB or MByte) is typically used when referring to the size of files containing photos and videos.</a:t>
            </a:r>
          </a:p>
          <a:p>
            <a:pPr marL="285750" indent="-285750"/>
            <a:r>
              <a:rPr lang="en-US" b="1" dirty="0"/>
              <a:t>100 Gbit: </a:t>
            </a:r>
            <a:r>
              <a:rPr lang="en-US" dirty="0"/>
              <a:t>Gigabit (Gb or Gbit) is used for really fast network speeds.</a:t>
            </a:r>
          </a:p>
          <a:p>
            <a:pPr marL="285750" indent="-285750"/>
            <a:r>
              <a:rPr lang="en-US" b="1" dirty="0"/>
              <a:t>16 GB: </a:t>
            </a:r>
            <a:r>
              <a:rPr lang="en-US" dirty="0"/>
              <a:t>Gigabyte (GB or GByte) is commonly used to refer to storage capacity.</a:t>
            </a:r>
          </a:p>
        </p:txBody>
      </p:sp>
    </p:spTree>
    <p:extLst>
      <p:ext uri="{BB962C8B-B14F-4D97-AF65-F5344CB8AC3E}">
        <p14:creationId xmlns:p14="http://schemas.microsoft.com/office/powerpoint/2010/main" val="2147142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Compression</a:t>
            </a:r>
            <a:r>
              <a:rPr lang="en-US" baseline="0" dirty="0"/>
              <a:t> (1 of 4)</a:t>
            </a:r>
            <a:endParaRPr lang="en-US" dirty="0"/>
          </a:p>
        </p:txBody>
      </p:sp>
      <p:sp>
        <p:nvSpPr>
          <p:cNvPr id="3" name="Content Placeholder 2"/>
          <p:cNvSpPr>
            <a:spLocks noGrp="1"/>
          </p:cNvSpPr>
          <p:nvPr>
            <p:ph idx="1"/>
          </p:nvPr>
        </p:nvSpPr>
        <p:spPr/>
        <p:txBody>
          <a:bodyPr>
            <a:normAutofit/>
          </a:bodyPr>
          <a:lstStyle/>
          <a:p>
            <a:r>
              <a:rPr lang="en-US" dirty="0"/>
              <a:t>To reduce file size and transmission times, digital data can be compressed</a:t>
            </a:r>
          </a:p>
          <a:p>
            <a:r>
              <a:rPr lang="en-US" b="1" dirty="0"/>
              <a:t>Data compression</a:t>
            </a:r>
            <a:r>
              <a:rPr lang="en-US" dirty="0"/>
              <a:t> refers to any technique that recodes the data in a file so that it contains fewer bits</a:t>
            </a:r>
          </a:p>
          <a:p>
            <a:r>
              <a:rPr lang="en-US" dirty="0"/>
              <a:t>Compression is commonly referred to as “zipping”</a:t>
            </a:r>
          </a:p>
        </p:txBody>
      </p:sp>
    </p:spTree>
    <p:extLst>
      <p:ext uri="{BB962C8B-B14F-4D97-AF65-F5344CB8AC3E}">
        <p14:creationId xmlns:p14="http://schemas.microsoft.com/office/powerpoint/2010/main" val="30615099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Compression (2 of 4)</a:t>
            </a:r>
          </a:p>
        </p:txBody>
      </p:sp>
      <p:sp>
        <p:nvSpPr>
          <p:cNvPr id="3" name="Content Placeholder 2"/>
          <p:cNvSpPr>
            <a:spLocks noGrp="1"/>
          </p:cNvSpPr>
          <p:nvPr>
            <p:ph idx="1"/>
          </p:nvPr>
        </p:nvSpPr>
        <p:spPr/>
        <p:txBody>
          <a:bodyPr>
            <a:normAutofit/>
          </a:bodyPr>
          <a:lstStyle/>
          <a:p>
            <a:r>
              <a:rPr lang="en-US" dirty="0"/>
              <a:t>Compression techniques divided into two categories: </a:t>
            </a:r>
            <a:r>
              <a:rPr lang="en-US" i="1" dirty="0"/>
              <a:t>lossless</a:t>
            </a:r>
            <a:r>
              <a:rPr lang="en-US" dirty="0"/>
              <a:t> and </a:t>
            </a:r>
            <a:r>
              <a:rPr lang="en-US" i="1" dirty="0"/>
              <a:t>lossy</a:t>
            </a:r>
          </a:p>
          <a:p>
            <a:r>
              <a:rPr lang="en-US" b="1" dirty="0"/>
              <a:t>Lossless compression</a:t>
            </a:r>
            <a:r>
              <a:rPr lang="en-US" dirty="0"/>
              <a:t> provides a way to compress data and reconstitute it into its original state; uncompressed data stays exactly the same as the original data</a:t>
            </a:r>
          </a:p>
          <a:p>
            <a:r>
              <a:rPr lang="en-US" b="1" dirty="0"/>
              <a:t>Lossy compression</a:t>
            </a:r>
            <a:r>
              <a:rPr lang="en-US" dirty="0"/>
              <a:t> throws away some of the original data during the compression process; uncompressed data is </a:t>
            </a:r>
            <a:r>
              <a:rPr lang="en-US" i="1" dirty="0"/>
              <a:t>not</a:t>
            </a:r>
            <a:r>
              <a:rPr lang="en-US" dirty="0"/>
              <a:t> exactly the same as the original</a:t>
            </a:r>
          </a:p>
        </p:txBody>
      </p:sp>
    </p:spTree>
    <p:extLst>
      <p:ext uri="{BB962C8B-B14F-4D97-AF65-F5344CB8AC3E}">
        <p14:creationId xmlns:p14="http://schemas.microsoft.com/office/powerpoint/2010/main" val="15215009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334476"/>
            <a:ext cx="7971688" cy="841181"/>
          </a:xfrm>
        </p:spPr>
        <p:txBody>
          <a:bodyPr/>
          <a:lstStyle/>
          <a:p>
            <a:r>
              <a:rPr lang="en-US" dirty="0"/>
              <a:t>Compression</a:t>
            </a:r>
            <a:r>
              <a:rPr lang="en-US" baseline="0" dirty="0"/>
              <a:t> (3</a:t>
            </a:r>
            <a:r>
              <a:rPr lang="en-US" dirty="0"/>
              <a:t> of 4)</a:t>
            </a:r>
          </a:p>
        </p:txBody>
      </p:sp>
      <p:sp>
        <p:nvSpPr>
          <p:cNvPr id="5" name="Content Placeholder 4"/>
          <p:cNvSpPr>
            <a:spLocks noGrp="1"/>
          </p:cNvSpPr>
          <p:nvPr>
            <p:ph type="body" sz="half" idx="2"/>
          </p:nvPr>
        </p:nvSpPr>
        <p:spPr>
          <a:xfrm>
            <a:off x="308098" y="1243623"/>
            <a:ext cx="8618188" cy="2147934"/>
          </a:xfrm>
        </p:spPr>
        <p:txBody>
          <a:bodyPr>
            <a:noAutofit/>
          </a:bodyPr>
          <a:lstStyle/>
          <a:p>
            <a:pPr marL="285750" indent="-285750">
              <a:buFont typeface="Arial" pitchFamily="34" charset="0"/>
              <a:buChar char="•"/>
            </a:pPr>
            <a:r>
              <a:rPr lang="en-US" sz="2600" dirty="0"/>
              <a:t>Software for compressing data is sometimes referred to as a compression utility or a zip tool</a:t>
            </a:r>
          </a:p>
          <a:p>
            <a:pPr marL="285750" indent="-285750">
              <a:buFont typeface="Arial" pitchFamily="34" charset="0"/>
              <a:buChar char="•"/>
            </a:pPr>
            <a:r>
              <a:rPr lang="en-US" sz="2600" dirty="0"/>
              <a:t>On laptops and desktop computers, the compression utility is accessed from the same screen used to manage files</a:t>
            </a:r>
          </a:p>
        </p:txBody>
      </p:sp>
      <p:pic>
        <p:nvPicPr>
          <p:cNvPr id="1026" name="Picture 2" descr="s image consists of two images depicting the steps used for compressing files.  The first image is a screenshot using Finder on a Mac. The bottom of the window is a menu bar with several icons. The text pointing at a blue and white icon of a smiley icon reads “1. Open Finder by selecting this icon.” The screen is divided into two panes. The left pane depicts the directory structure of files. The folder labeled “Documents” is highlighted. The right pane displays the files stored in the folder selected in the left pane. Four files in the list of files are highlighted in blue. A menu is displayed to the right of the highlighted files. The option “Compress 4 items” is shown selected and highlighted in blue. The text pointing the highlighted files and the highlighted option in the menu reads “2. Select one or more files, right click then select the compress option.”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377" y="3488671"/>
            <a:ext cx="3608063" cy="2693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The second screenshot depicts the steps for compressing files using File Explorer on a Windows PC. At the bottom of the window is a menu bar with icons. The text pointing to the folder icon reads “1. Open File Explorer by selecting this icon.” The screen is divided into two panes. The left pane depicts the directory structure of files. The folder labeled “Documents” is highlighted. The right pane displays the files stored in the folder selected in the left pane. Four files in the list of files are highlighted in blue. The text pointing the highlighted files reads “2. Select one or more files, then right click.” A menu is displayed overlapping the highlighted files. The option “Send to” is highlighted and points to a submenu. The option “Compressed (zipped) folder” in the submenu is highlighted. The text pointing the highlighted options in the main menu and the submenu reads “3. Select these options to send the file to a compressed folder.”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4800" y="3563674"/>
            <a:ext cx="3415491" cy="2521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0921416"/>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Compression (4 of 4)</a:t>
            </a:r>
          </a:p>
        </p:txBody>
      </p:sp>
      <p:sp>
        <p:nvSpPr>
          <p:cNvPr id="5" name="Content Placeholder 4"/>
          <p:cNvSpPr>
            <a:spLocks noGrp="1"/>
          </p:cNvSpPr>
          <p:nvPr>
            <p:ph type="body" sz="half" idx="2"/>
          </p:nvPr>
        </p:nvSpPr>
        <p:spPr>
          <a:xfrm>
            <a:off x="256439" y="1817219"/>
            <a:ext cx="4084068" cy="4305788"/>
          </a:xfrm>
        </p:spPr>
        <p:txBody>
          <a:bodyPr>
            <a:noAutofit/>
          </a:bodyPr>
          <a:lstStyle/>
          <a:p>
            <a:pPr marL="285750" indent="-285750">
              <a:buFont typeface="Arial" pitchFamily="34" charset="0"/>
              <a:buChar char="•"/>
            </a:pPr>
            <a:r>
              <a:rPr lang="en-US" sz="2600" dirty="0"/>
              <a:t>The process of reconstituting files is called extracting or unzipping</a:t>
            </a:r>
          </a:p>
          <a:p>
            <a:pPr marL="285750" indent="-285750">
              <a:buFont typeface="Arial" pitchFamily="34" charset="0"/>
              <a:buChar char="•"/>
            </a:pPr>
            <a:r>
              <a:rPr lang="en-US" sz="2600" dirty="0"/>
              <a:t>Compressed files may end with a .zip, .gz, .pkg, or.tar.gz</a:t>
            </a:r>
          </a:p>
        </p:txBody>
      </p:sp>
      <p:pic>
        <p:nvPicPr>
          <p:cNvPr id="6" name="Picture 3" descr="A screenshot depicts the process of extracting files in windows. The folder icon in the menu bar is shown highlighted. The text in the address bar at the top of the window reads as “Compressed Folder Tools.” The screen is divided into two panes. The left pane depicts the directory structure of files. The folder labeled “Documents” is highlighted. The right pane displays the files stored in the folder selected in the left pane. One folder in the list of files in the right pane is highlighted in blue. The text pointing the highlighted folder reads “Right-click the zipped folder.” A menu is displayed to the right of the highlighted folder. The option “Extract All” is shown highlighted the callout reads “Select Extract All.” To the right of the screenshot is the image of a folder with a metallic zip on it. The text pointing the image reads “Compressed folder icons feature a zipper.” "/>
          <p:cNvPicPr>
            <a:picLocks noChangeAspect="1"/>
          </p:cNvPicPr>
          <p:nvPr/>
        </p:nvPicPr>
        <p:blipFill>
          <a:blip r:embed="rId2" cstate="print"/>
          <a:stretch>
            <a:fillRect/>
          </a:stretch>
        </p:blipFill>
        <p:spPr bwMode="auto">
          <a:xfrm>
            <a:off x="4382932" y="2444513"/>
            <a:ext cx="4444629" cy="2407101"/>
          </a:xfrm>
          <a:prstGeom prst="rect">
            <a:avLst/>
          </a:prstGeom>
          <a:noFill/>
          <a:ln w="9525">
            <a:noFill/>
            <a:miter lim="800000"/>
            <a:headEnd/>
            <a:tailEnd/>
          </a:ln>
        </p:spPr>
      </p:pic>
    </p:spTree>
    <p:extLst>
      <p:ext uri="{BB962C8B-B14F-4D97-AF65-F5344CB8AC3E}">
        <p14:creationId xmlns:p14="http://schemas.microsoft.com/office/powerpoint/2010/main" val="3061509918"/>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A: Digital Basics</a:t>
            </a:r>
          </a:p>
        </p:txBody>
      </p:sp>
      <p:sp>
        <p:nvSpPr>
          <p:cNvPr id="3" name="Content Placeholder 2"/>
          <p:cNvSpPr>
            <a:spLocks noGrp="1"/>
          </p:cNvSpPr>
          <p:nvPr>
            <p:ph idx="1"/>
          </p:nvPr>
        </p:nvSpPr>
        <p:spPr/>
        <p:txBody>
          <a:bodyPr>
            <a:normAutofit/>
          </a:bodyPr>
          <a:lstStyle/>
          <a:p>
            <a:pPr fontAlgn="base"/>
            <a:r>
              <a:rPr lang="en-US" dirty="0"/>
              <a:t>Data Representation Basics</a:t>
            </a:r>
          </a:p>
          <a:p>
            <a:pPr fontAlgn="base"/>
            <a:r>
              <a:rPr lang="en-US" dirty="0"/>
              <a:t>Representing Numbers</a:t>
            </a:r>
          </a:p>
          <a:p>
            <a:pPr fontAlgn="base"/>
            <a:r>
              <a:rPr lang="en-US" dirty="0"/>
              <a:t>Representing Text</a:t>
            </a:r>
          </a:p>
          <a:p>
            <a:pPr fontAlgn="base"/>
            <a:r>
              <a:rPr lang="en-US" dirty="0"/>
              <a:t>Bits and Bytes</a:t>
            </a:r>
          </a:p>
          <a:p>
            <a:pPr fontAlgn="base"/>
            <a:r>
              <a:rPr lang="en-US" dirty="0"/>
              <a:t>Compression</a:t>
            </a:r>
          </a:p>
        </p:txBody>
      </p:sp>
    </p:spTree>
    <p:extLst>
      <p:ext uri="{BB962C8B-B14F-4D97-AF65-F5344CB8AC3E}">
        <p14:creationId xmlns:p14="http://schemas.microsoft.com/office/powerpoint/2010/main" val="38837938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B: Digital Sound</a:t>
            </a:r>
          </a:p>
        </p:txBody>
      </p:sp>
      <p:sp>
        <p:nvSpPr>
          <p:cNvPr id="3" name="Content Placeholder 2"/>
          <p:cNvSpPr>
            <a:spLocks noGrp="1"/>
          </p:cNvSpPr>
          <p:nvPr>
            <p:ph idx="1"/>
          </p:nvPr>
        </p:nvSpPr>
        <p:spPr/>
        <p:txBody>
          <a:bodyPr/>
          <a:lstStyle/>
          <a:p>
            <a:r>
              <a:rPr lang="en-US" dirty="0"/>
              <a:t>Digital Audio Basics</a:t>
            </a:r>
          </a:p>
          <a:p>
            <a:r>
              <a:rPr lang="en-US" dirty="0"/>
              <a:t>Digital Audio File Formats</a:t>
            </a:r>
          </a:p>
          <a:p>
            <a:r>
              <a:rPr lang="en-US" dirty="0"/>
              <a:t>MIDI</a:t>
            </a:r>
          </a:p>
          <a:p>
            <a:r>
              <a:rPr lang="en-US" dirty="0"/>
              <a:t>Digitized Speech</a:t>
            </a:r>
          </a:p>
        </p:txBody>
      </p:sp>
    </p:spTree>
    <p:extLst>
      <p:ext uri="{BB962C8B-B14F-4D97-AF65-F5344CB8AC3E}">
        <p14:creationId xmlns:p14="http://schemas.microsoft.com/office/powerpoint/2010/main" val="15215009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B: Objectives</a:t>
            </a:r>
          </a:p>
        </p:txBody>
      </p:sp>
      <p:sp>
        <p:nvSpPr>
          <p:cNvPr id="3" name="Content Placeholder 2"/>
          <p:cNvSpPr>
            <a:spLocks noGrp="1"/>
          </p:cNvSpPr>
          <p:nvPr>
            <p:ph idx="1"/>
          </p:nvPr>
        </p:nvSpPr>
        <p:spPr/>
        <p:txBody>
          <a:bodyPr>
            <a:normAutofit lnSpcReduction="10000"/>
          </a:bodyPr>
          <a:lstStyle/>
          <a:p>
            <a:r>
              <a:rPr lang="en-US" dirty="0"/>
              <a:t>Describe the process of digital sampling</a:t>
            </a:r>
          </a:p>
          <a:p>
            <a:r>
              <a:rPr lang="en-US" dirty="0"/>
              <a:t>Select the appropriate sampling rate for a digital audio recording</a:t>
            </a:r>
          </a:p>
          <a:p>
            <a:r>
              <a:rPr lang="en-US" dirty="0"/>
              <a:t>Identify digital audio files by their file name extensions</a:t>
            </a:r>
          </a:p>
          <a:p>
            <a:r>
              <a:rPr lang="en-US" dirty="0"/>
              <a:t>Convert digital audio files from one format to another</a:t>
            </a:r>
          </a:p>
          <a:p>
            <a:r>
              <a:rPr lang="en-US" dirty="0"/>
              <a:t>Understand why most audio files are compressed and how this affects sound quality</a:t>
            </a:r>
          </a:p>
          <a:p>
            <a:r>
              <a:rPr lang="en-US" dirty="0"/>
              <a:t>Decide when to download, live stream, or stream music on demand</a:t>
            </a:r>
          </a:p>
          <a:p>
            <a:r>
              <a:rPr lang="en-US" dirty="0"/>
              <a:t>Explain the difference between digital audio and MIDI</a:t>
            </a:r>
          </a:p>
          <a:p>
            <a:r>
              <a:rPr lang="en-US" dirty="0"/>
              <a:t>Explain how Siri and similar services work</a:t>
            </a:r>
          </a:p>
        </p:txBody>
      </p:sp>
    </p:spTree>
    <p:extLst>
      <p:ext uri="{BB962C8B-B14F-4D97-AF65-F5344CB8AC3E}">
        <p14:creationId xmlns:p14="http://schemas.microsoft.com/office/powerpoint/2010/main" val="39809214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Audio Basics (1 of 3)</a:t>
            </a:r>
          </a:p>
        </p:txBody>
      </p:sp>
      <p:sp>
        <p:nvSpPr>
          <p:cNvPr id="3" name="Content Placeholder 2"/>
          <p:cNvSpPr>
            <a:spLocks noGrp="1"/>
          </p:cNvSpPr>
          <p:nvPr>
            <p:ph idx="1"/>
          </p:nvPr>
        </p:nvSpPr>
        <p:spPr/>
        <p:txBody>
          <a:bodyPr>
            <a:normAutofit fontScale="92500"/>
          </a:bodyPr>
          <a:lstStyle/>
          <a:p>
            <a:r>
              <a:rPr lang="en-US" sz="2800" b="1" dirty="0"/>
              <a:t>Digital audio</a:t>
            </a:r>
            <a:r>
              <a:rPr lang="en-US" sz="2800" dirty="0"/>
              <a:t> is music, speech, and other sounds represented in binary format for use in digital devices</a:t>
            </a:r>
          </a:p>
          <a:p>
            <a:r>
              <a:rPr lang="en-US" sz="2800" dirty="0"/>
              <a:t>Most digital devices have a built-in microphone and audio software, so recording external sounds is easy</a:t>
            </a:r>
          </a:p>
          <a:p>
            <a:r>
              <a:rPr lang="en-US" sz="2800" dirty="0"/>
              <a:t>To digitally record sound, samples of a sound wave are collected at periodic intervals and stored as numeric data in an audio file</a:t>
            </a:r>
          </a:p>
          <a:p>
            <a:r>
              <a:rPr lang="en-US" sz="2800" dirty="0"/>
              <a:t>Sound waves are sampled many times per second by an </a:t>
            </a:r>
            <a:r>
              <a:rPr lang="en-US" sz="2800" b="1" dirty="0"/>
              <a:t>analog-to-digital converter</a:t>
            </a:r>
          </a:p>
          <a:p>
            <a:r>
              <a:rPr lang="en-US" sz="2800" dirty="0"/>
              <a:t>A </a:t>
            </a:r>
            <a:r>
              <a:rPr lang="en-US" sz="2800" b="1" dirty="0"/>
              <a:t>digital-to-analog converter</a:t>
            </a:r>
            <a:r>
              <a:rPr lang="en-US" sz="2800" dirty="0"/>
              <a:t> transforms the digital bits into analog sound waves</a:t>
            </a:r>
          </a:p>
        </p:txBody>
      </p:sp>
    </p:spTree>
    <p:extLst>
      <p:ext uri="{BB962C8B-B14F-4D97-AF65-F5344CB8AC3E}">
        <p14:creationId xmlns:p14="http://schemas.microsoft.com/office/powerpoint/2010/main" val="15215009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357626"/>
            <a:ext cx="8000717" cy="818031"/>
          </a:xfrm>
        </p:spPr>
        <p:txBody>
          <a:bodyPr/>
          <a:lstStyle/>
          <a:p>
            <a:r>
              <a:rPr lang="en-US" dirty="0"/>
              <a:t>Digital Audio Basics (2 of 3)</a:t>
            </a:r>
          </a:p>
        </p:txBody>
      </p:sp>
      <p:pic>
        <p:nvPicPr>
          <p:cNvPr id="6" name="Picture 4" descr="An illustration with two graphs depicts the process of digitizing a sound wave. The first graph shows a sound wave with two crests and two troughs. The text pointing the sound wave reads “An analog sound wave is a smooth curve of continuous values.” The second graph shows a digitized sound wave. The vertical axis of the graph is labeled with values 0 to 256 in increments of 32. The horizontal axis is divided into the 30 equal portions with each portion representing a sample of the sound wave. The sound wave samples are represented starting from the marking 128 on the vertical axis with the highest crest indicated at nearly 192 and the lowest trough indicated between 32 and 64. Sample 3 indicated at nearly 160 on the vertical axis is highlighted in red and the supporting text pointing the sound sample reads “To digitize a wave, it is sliced into vertical segments, called samples. For purposes of illustration, this one-second sound wave was sliced into 30 samples.” A table with three columns and five rows is illustrated below the graphs. The columns are labeled “Sample,” “Sample Height (Decimal),” and “Sample Height (Binary)” (left to right). The values indicated in the table from top to bottom read “1: 130: 10000010;” “2: 140: 1000110;” “3: 160: 10100000;” “4: 175: 10101111.” The sample height (decimal) value “160” and sample height (binary) value “10100000” are highlighted in green and the text pointing the values read “The height of each sample is converted into a binary number and stored. The height of sample 3 is 160 (decimal), so it is stored as its binary equivalent – 10100000.” "/>
          <p:cNvPicPr>
            <a:picLocks noChangeAspect="1"/>
          </p:cNvPicPr>
          <p:nvPr/>
        </p:nvPicPr>
        <p:blipFill>
          <a:blip r:embed="rId2" cstate="print"/>
          <a:stretch>
            <a:fillRect/>
          </a:stretch>
        </p:blipFill>
        <p:spPr>
          <a:xfrm>
            <a:off x="1172013" y="1500010"/>
            <a:ext cx="6787594" cy="4429041"/>
          </a:xfrm>
          <a:prstGeom prst="rect">
            <a:avLst/>
          </a:prstGeom>
        </p:spPr>
      </p:pic>
    </p:spTree>
    <p:extLst>
      <p:ext uri="{BB962C8B-B14F-4D97-AF65-F5344CB8AC3E}">
        <p14:creationId xmlns:p14="http://schemas.microsoft.com/office/powerpoint/2010/main" val="3980921416"/>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357627"/>
            <a:ext cx="8029745" cy="847060"/>
          </a:xfrm>
        </p:spPr>
        <p:txBody>
          <a:bodyPr/>
          <a:lstStyle/>
          <a:p>
            <a:r>
              <a:rPr lang="en-US" dirty="0"/>
              <a:t>Digital Audio Basics (3 of 3)</a:t>
            </a:r>
          </a:p>
        </p:txBody>
      </p:sp>
      <p:sp>
        <p:nvSpPr>
          <p:cNvPr id="5" name="Content Placeholder 4"/>
          <p:cNvSpPr>
            <a:spLocks noGrp="1"/>
          </p:cNvSpPr>
          <p:nvPr>
            <p:ph type="body" sz="half" idx="2"/>
          </p:nvPr>
        </p:nvSpPr>
        <p:spPr>
          <a:xfrm>
            <a:off x="163833" y="1476657"/>
            <a:ext cx="8835902" cy="1913171"/>
          </a:xfrm>
        </p:spPr>
        <p:txBody>
          <a:bodyPr>
            <a:noAutofit/>
          </a:bodyPr>
          <a:lstStyle/>
          <a:p>
            <a:pPr marL="285750" indent="-285750">
              <a:buFont typeface="Arial" pitchFamily="34" charset="0"/>
              <a:buChar char="•"/>
            </a:pPr>
            <a:r>
              <a:rPr lang="en-US" sz="2600" b="1" dirty="0"/>
              <a:t>Sampling rate</a:t>
            </a:r>
            <a:r>
              <a:rPr lang="en-US" sz="2600" dirty="0"/>
              <a:t> refers to the number of times per second that a sound is measured during the recording process</a:t>
            </a:r>
          </a:p>
          <a:p>
            <a:pPr marL="285750" indent="-285750">
              <a:buFont typeface="Arial" pitchFamily="34" charset="0"/>
              <a:buChar char="•"/>
            </a:pPr>
            <a:r>
              <a:rPr lang="en-US" sz="2600" dirty="0"/>
              <a:t>Higher sampling rates increase the quality of the recording but require more storage space</a:t>
            </a:r>
          </a:p>
        </p:txBody>
      </p:sp>
      <p:pic>
        <p:nvPicPr>
          <p:cNvPr id="6" name="Picture 5" descr="An example shows the effect of sampling rate on file size and sound quality. Section A of the illustration shows an audio file that is recorded with the sampling rate of 11 kHz. The sound quality is depicted good and the file size is 66 KB. The sound waves are represented as distantly spaced green colored patches. Section B of the illustration shows an audio file that is recorded with a sampling rate of 22 kHz. The sound quality is depicted better and the file size is 124 KB. The sound waves are represented as less distantly spaced green colored patches compared to the 66KB file. Section C of the illustration shows an audio file that is recorded with a sampling rate of 44.1 kHz. The sound quality is depicted best and the file size is 235 KB. The sound waves are represented as closely spaced green colored patches with fine demarcations. "/>
          <p:cNvPicPr>
            <a:picLocks noChangeAspect="1"/>
          </p:cNvPicPr>
          <p:nvPr/>
        </p:nvPicPr>
        <p:blipFill>
          <a:blip r:embed="rId2" cstate="print"/>
          <a:stretch>
            <a:fillRect/>
          </a:stretch>
        </p:blipFill>
        <p:spPr>
          <a:xfrm>
            <a:off x="2310505" y="3616095"/>
            <a:ext cx="4516861" cy="2328839"/>
          </a:xfrm>
          <a:prstGeom prst="rect">
            <a:avLst/>
          </a:prstGeom>
        </p:spPr>
      </p:pic>
    </p:spTree>
    <p:extLst>
      <p:ext uri="{BB962C8B-B14F-4D97-AF65-F5344CB8AC3E}">
        <p14:creationId xmlns:p14="http://schemas.microsoft.com/office/powerpoint/2010/main" val="3061509918"/>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357627"/>
            <a:ext cx="8015231" cy="861574"/>
          </a:xfrm>
        </p:spPr>
        <p:txBody>
          <a:bodyPr/>
          <a:lstStyle/>
          <a:p>
            <a:r>
              <a:rPr lang="en-US" dirty="0"/>
              <a:t>Digital Audio File Formats (1 of 6)</a:t>
            </a:r>
          </a:p>
        </p:txBody>
      </p:sp>
      <p:sp>
        <p:nvSpPr>
          <p:cNvPr id="5" name="Content Placeholder 4"/>
          <p:cNvSpPr>
            <a:spLocks noGrp="1"/>
          </p:cNvSpPr>
          <p:nvPr>
            <p:ph type="body" sz="half" idx="2"/>
          </p:nvPr>
        </p:nvSpPr>
        <p:spPr>
          <a:xfrm>
            <a:off x="173625" y="1429199"/>
            <a:ext cx="8835902" cy="1851950"/>
          </a:xfrm>
        </p:spPr>
        <p:txBody>
          <a:bodyPr>
            <a:noAutofit/>
          </a:bodyPr>
          <a:lstStyle/>
          <a:p>
            <a:pPr marL="285750" indent="-285750">
              <a:buFont typeface="Arial" pitchFamily="34" charset="0"/>
              <a:buChar char="•"/>
            </a:pPr>
            <a:r>
              <a:rPr lang="en-US" sz="2600" dirty="0"/>
              <a:t>A digital file can be identified by its type or its file extension, such as Thriller.mp3 (an audio file)</a:t>
            </a:r>
          </a:p>
          <a:p>
            <a:pPr marL="285750" indent="-285750">
              <a:buFont typeface="Arial" pitchFamily="34" charset="0"/>
              <a:buChar char="•"/>
            </a:pPr>
            <a:r>
              <a:rPr lang="en-US" sz="2600" dirty="0"/>
              <a:t>The most popular digital audio formats are: </a:t>
            </a:r>
            <a:r>
              <a:rPr lang="en-US" sz="2600" b="1" dirty="0"/>
              <a:t>AAC, MP3, Ogg, Vorbis, WAV, FLAC,</a:t>
            </a:r>
            <a:r>
              <a:rPr lang="en-US" sz="2600" dirty="0"/>
              <a:t> and </a:t>
            </a:r>
            <a:r>
              <a:rPr lang="en-US" sz="2600" b="1" dirty="0"/>
              <a:t>WMA</a:t>
            </a:r>
          </a:p>
        </p:txBody>
      </p:sp>
      <p:graphicFrame>
        <p:nvGraphicFramePr>
          <p:cNvPr id="6" name="Table 5"/>
          <p:cNvGraphicFramePr>
            <a:graphicFrameLocks noGrp="1"/>
          </p:cNvGraphicFramePr>
          <p:nvPr>
            <p:extLst>
              <p:ext uri="{D42A27DB-BD31-4B8C-83A1-F6EECF244321}">
                <p14:modId xmlns:p14="http://schemas.microsoft.com/office/powerpoint/2010/main" val="835858006"/>
              </p:ext>
            </p:extLst>
          </p:nvPr>
        </p:nvGraphicFramePr>
        <p:xfrm>
          <a:off x="547739" y="3483658"/>
          <a:ext cx="7996821" cy="2377440"/>
        </p:xfrm>
        <a:graphic>
          <a:graphicData uri="http://schemas.openxmlformats.org/drawingml/2006/table">
            <a:tbl>
              <a:tblPr firstRow="1" bandRow="1">
                <a:tableStyleId>{5940675A-B579-460E-94D1-54222C63F5DA}</a:tableStyleId>
              </a:tblPr>
              <a:tblGrid>
                <a:gridCol w="1932382">
                  <a:extLst>
                    <a:ext uri="{9D8B030D-6E8A-4147-A177-3AD203B41FA5}">
                      <a16:colId xmlns:a16="http://schemas.microsoft.com/office/drawing/2014/main" val="20000"/>
                    </a:ext>
                  </a:extLst>
                </a:gridCol>
                <a:gridCol w="1904605">
                  <a:extLst>
                    <a:ext uri="{9D8B030D-6E8A-4147-A177-3AD203B41FA5}">
                      <a16:colId xmlns:a16="http://schemas.microsoft.com/office/drawing/2014/main" val="20001"/>
                    </a:ext>
                  </a:extLst>
                </a:gridCol>
                <a:gridCol w="2113429">
                  <a:extLst>
                    <a:ext uri="{9D8B030D-6E8A-4147-A177-3AD203B41FA5}">
                      <a16:colId xmlns:a16="http://schemas.microsoft.com/office/drawing/2014/main" val="20002"/>
                    </a:ext>
                  </a:extLst>
                </a:gridCol>
                <a:gridCol w="2046405">
                  <a:extLst>
                    <a:ext uri="{9D8B030D-6E8A-4147-A177-3AD203B41FA5}">
                      <a16:colId xmlns:a16="http://schemas.microsoft.com/office/drawing/2014/main" val="20003"/>
                    </a:ext>
                  </a:extLst>
                </a:gridCol>
              </a:tblGrid>
              <a:tr h="130399">
                <a:tc>
                  <a:txBody>
                    <a:bodyPr/>
                    <a:lstStyle/>
                    <a:p>
                      <a:pPr algn="ctr"/>
                      <a:r>
                        <a:rPr lang="en-US" sz="1200" b="1" kern="1200" dirty="0">
                          <a:solidFill>
                            <a:schemeClr val="bg1"/>
                          </a:solidFill>
                          <a:effectLst/>
                          <a:latin typeface="Arial" pitchFamily="34" charset="0"/>
                          <a:ea typeface="+mn-ea"/>
                          <a:cs typeface="Arial" pitchFamily="34" charset="0"/>
                        </a:rPr>
                        <a:t>AUDIO FORMAT</a:t>
                      </a:r>
                      <a:endParaRPr lang="en-US" sz="1200" dirty="0">
                        <a:solidFill>
                          <a:schemeClr val="bg1"/>
                        </a:solidFill>
                        <a:latin typeface="Arial" pitchFamily="34" charset="0"/>
                        <a:cs typeface="Arial" pitchFamily="34" charset="0"/>
                      </a:endParaRPr>
                    </a:p>
                  </a:txBody>
                  <a:tcPr>
                    <a:solidFill>
                      <a:srgbClr val="845951"/>
                    </a:solidFill>
                  </a:tcPr>
                </a:tc>
                <a:tc>
                  <a:txBody>
                    <a:bodyPr/>
                    <a:lstStyle/>
                    <a:p>
                      <a:pPr algn="ctr"/>
                      <a:r>
                        <a:rPr lang="en-US" sz="1200" b="1" kern="1200" dirty="0">
                          <a:solidFill>
                            <a:schemeClr val="bg1"/>
                          </a:solidFill>
                          <a:effectLst/>
                          <a:latin typeface="Arial" pitchFamily="34" charset="0"/>
                          <a:ea typeface="+mn-ea"/>
                          <a:cs typeface="Arial" pitchFamily="34" charset="0"/>
                        </a:rPr>
                        <a:t>EXTENSION</a:t>
                      </a:r>
                      <a:endParaRPr lang="en-US" sz="1200" dirty="0">
                        <a:solidFill>
                          <a:schemeClr val="bg1"/>
                        </a:solidFill>
                        <a:latin typeface="Arial" pitchFamily="34" charset="0"/>
                        <a:cs typeface="Arial" pitchFamily="34" charset="0"/>
                      </a:endParaRPr>
                    </a:p>
                  </a:txBody>
                  <a:tcPr>
                    <a:solidFill>
                      <a:srgbClr val="845951"/>
                    </a:solidFill>
                  </a:tcPr>
                </a:tc>
                <a:tc>
                  <a:txBody>
                    <a:bodyPr/>
                    <a:lstStyle/>
                    <a:p>
                      <a:pPr algn="ctr"/>
                      <a:r>
                        <a:rPr lang="en-US" sz="1200" b="1" kern="1200" dirty="0">
                          <a:solidFill>
                            <a:schemeClr val="bg1"/>
                          </a:solidFill>
                          <a:effectLst/>
                          <a:latin typeface="Arial" pitchFamily="34" charset="0"/>
                          <a:ea typeface="+mn-ea"/>
                          <a:cs typeface="Arial" pitchFamily="34" charset="0"/>
                        </a:rPr>
                        <a:t>ADVANTAGES</a:t>
                      </a:r>
                      <a:endParaRPr lang="en-US" sz="1200" dirty="0">
                        <a:solidFill>
                          <a:schemeClr val="bg1"/>
                        </a:solidFill>
                        <a:latin typeface="Arial" pitchFamily="34" charset="0"/>
                        <a:cs typeface="Arial" pitchFamily="34" charset="0"/>
                      </a:endParaRPr>
                    </a:p>
                  </a:txBody>
                  <a:tcPr>
                    <a:solidFill>
                      <a:srgbClr val="84595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bg1"/>
                          </a:solidFill>
                          <a:effectLst/>
                          <a:latin typeface="Arial" pitchFamily="34" charset="0"/>
                          <a:ea typeface="+mn-ea"/>
                          <a:cs typeface="Arial" pitchFamily="34" charset="0"/>
                        </a:rPr>
                        <a:t>DISADVANTAGES</a:t>
                      </a:r>
                      <a:endParaRPr lang="en-US" sz="1200" kern="1200" dirty="0">
                        <a:solidFill>
                          <a:schemeClr val="bg1"/>
                        </a:solidFill>
                        <a:effectLst/>
                        <a:latin typeface="Arial" pitchFamily="34" charset="0"/>
                        <a:ea typeface="+mn-ea"/>
                        <a:cs typeface="Arial" pitchFamily="34" charset="0"/>
                      </a:endParaRPr>
                    </a:p>
                  </a:txBody>
                  <a:tcPr>
                    <a:solidFill>
                      <a:srgbClr val="845951"/>
                    </a:solidFill>
                  </a:tcPr>
                </a:tc>
                <a:extLst>
                  <a:ext uri="{0D108BD9-81ED-4DB2-BD59-A6C34878D82A}">
                    <a16:rowId xmlns:a16="http://schemas.microsoft.com/office/drawing/2014/main" val="10000"/>
                  </a:ext>
                </a:extLst>
              </a:tr>
              <a:tr h="654365">
                <a:tc>
                  <a:txBody>
                    <a:bodyPr/>
                    <a:lstStyle/>
                    <a:p>
                      <a:r>
                        <a:rPr lang="en-US" sz="1200" kern="1200" dirty="0">
                          <a:solidFill>
                            <a:schemeClr val="tx1"/>
                          </a:solidFill>
                          <a:effectLst/>
                          <a:latin typeface="Arial" pitchFamily="34" charset="0"/>
                          <a:ea typeface="+mn-ea"/>
                          <a:cs typeface="Arial" pitchFamily="34" charset="0"/>
                        </a:rPr>
                        <a:t>AAC</a:t>
                      </a:r>
                      <a:r>
                        <a:rPr lang="en-US" sz="1200" kern="1200" baseline="0" dirty="0">
                          <a:solidFill>
                            <a:schemeClr val="tx1"/>
                          </a:solidFill>
                          <a:effectLst/>
                          <a:latin typeface="Arial" pitchFamily="34" charset="0"/>
                          <a:ea typeface="+mn-ea"/>
                          <a:cs typeface="Arial" pitchFamily="34" charset="0"/>
                        </a:rPr>
                        <a:t> </a:t>
                      </a:r>
                      <a:r>
                        <a:rPr lang="en-US" sz="1200" kern="1200" dirty="0">
                          <a:solidFill>
                            <a:schemeClr val="tx1"/>
                          </a:solidFill>
                          <a:effectLst/>
                          <a:latin typeface="Arial" pitchFamily="34" charset="0"/>
                          <a:ea typeface="+mn-ea"/>
                          <a:cs typeface="Arial" pitchFamily="34" charset="0"/>
                        </a:rPr>
                        <a:t>(Advanced Audio Coding)</a:t>
                      </a:r>
                      <a:endParaRPr lang="en-US" sz="1200" dirty="0">
                        <a:latin typeface="Arial" pitchFamily="34" charset="0"/>
                        <a:cs typeface="Arial"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a:t>
                      </a:r>
                      <a:r>
                        <a:rPr lang="en-US" sz="1200" kern="1200" dirty="0" err="1">
                          <a:solidFill>
                            <a:schemeClr val="tx1"/>
                          </a:solidFill>
                          <a:effectLst/>
                          <a:latin typeface="Arial" pitchFamily="34" charset="0"/>
                          <a:ea typeface="+mn-ea"/>
                          <a:cs typeface="Arial" pitchFamily="34" charset="0"/>
                        </a:rPr>
                        <a:t>aac</a:t>
                      </a:r>
                      <a:r>
                        <a:rPr lang="en-US" sz="1200" kern="1200" dirty="0">
                          <a:solidFill>
                            <a:schemeClr val="tx1"/>
                          </a:solidFill>
                          <a:effectLst/>
                          <a:latin typeface="Arial" pitchFamily="34" charset="0"/>
                          <a:ea typeface="+mn-ea"/>
                          <a:cs typeface="Arial" pitchFamily="34" charset="0"/>
                        </a:rPr>
                        <a:t>, .m4p, or .mp4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Very good sound quality based on MPEG-4; lossy compression; used for</a:t>
                      </a:r>
                      <a:r>
                        <a:rPr lang="en-US" sz="1200" kern="1200" baseline="0" dirty="0">
                          <a:solidFill>
                            <a:schemeClr val="tx1"/>
                          </a:solidFill>
                          <a:effectLst/>
                          <a:latin typeface="Arial" pitchFamily="34" charset="0"/>
                          <a:ea typeface="+mn-ea"/>
                          <a:cs typeface="Arial" pitchFamily="34" charset="0"/>
                        </a:rPr>
                        <a:t> i</a:t>
                      </a:r>
                      <a:r>
                        <a:rPr lang="en-US" sz="1200" kern="1200" dirty="0">
                          <a:solidFill>
                            <a:schemeClr val="tx1"/>
                          </a:solidFill>
                          <a:effectLst/>
                          <a:latin typeface="Arial" pitchFamily="34" charset="0"/>
                          <a:ea typeface="+mn-ea"/>
                          <a:cs typeface="Arial" pitchFamily="34" charset="0"/>
                        </a:rPr>
                        <a:t>Tunes music</a:t>
                      </a:r>
                    </a:p>
                  </a:txBody>
                  <a:tcPr/>
                </a:tc>
                <a:tc>
                  <a:txBody>
                    <a:bodyPr/>
                    <a:lstStyle/>
                    <a:p>
                      <a:r>
                        <a:rPr lang="en-US" sz="1200" kern="1200" dirty="0">
                          <a:solidFill>
                            <a:schemeClr val="tx1"/>
                          </a:solidFill>
                          <a:effectLst/>
                          <a:latin typeface="Arial" pitchFamily="34" charset="0"/>
                          <a:ea typeface="+mn-ea"/>
                          <a:cs typeface="Arial" pitchFamily="34" charset="0"/>
                        </a:rPr>
                        <a:t>Files can be copy protected so that use is limited to approved devices</a:t>
                      </a:r>
                      <a:endParaRPr lang="en-US" sz="1200" dirty="0">
                        <a:latin typeface="Arial" pitchFamily="34" charset="0"/>
                        <a:cs typeface="Arial" pitchFamily="34" charset="0"/>
                      </a:endParaRPr>
                    </a:p>
                  </a:txBody>
                  <a:tcPr/>
                </a:tc>
                <a:extLst>
                  <a:ext uri="{0D108BD9-81ED-4DB2-BD59-A6C34878D82A}">
                    <a16:rowId xmlns:a16="http://schemas.microsoft.com/office/drawing/2014/main" val="10001"/>
                  </a:ext>
                </a:extLst>
              </a:tr>
              <a:tr h="54260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MP3 (also called</a:t>
                      </a:r>
                      <a:r>
                        <a:rPr lang="en-US" sz="1200" kern="1200" baseline="0" dirty="0">
                          <a:solidFill>
                            <a:schemeClr val="tx1"/>
                          </a:solidFill>
                          <a:effectLst/>
                          <a:latin typeface="Arial" pitchFamily="34" charset="0"/>
                          <a:ea typeface="+mn-ea"/>
                          <a:cs typeface="Arial" pitchFamily="34" charset="0"/>
                        </a:rPr>
                        <a:t> </a:t>
                      </a:r>
                      <a:r>
                        <a:rPr lang="en-US" sz="1200" kern="1200" dirty="0">
                          <a:solidFill>
                            <a:schemeClr val="tx1"/>
                          </a:solidFill>
                          <a:effectLst/>
                          <a:latin typeface="Arial" pitchFamily="34" charset="0"/>
                          <a:ea typeface="+mn-ea"/>
                          <a:cs typeface="Arial" pitchFamily="34" charset="0"/>
                        </a:rPr>
                        <a:t>MPEG-1 Layer 3)</a:t>
                      </a:r>
                    </a:p>
                  </a:txBody>
                  <a:tcPr/>
                </a:tc>
                <a:tc>
                  <a:txBody>
                    <a:bodyPr/>
                    <a:lstStyle/>
                    <a:p>
                      <a:r>
                        <a:rPr lang="en-US" sz="1200" dirty="0">
                          <a:latin typeface="Arial" pitchFamily="34" charset="0"/>
                          <a:cs typeface="Arial" pitchFamily="34" charset="0"/>
                        </a:rPr>
                        <a:t>.mp3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Good sound quality; lossy compres­sion; can be streamed over the Web</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Might require a standalone player or browser plugin</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Ogg Vorbis</a:t>
                      </a:r>
                    </a:p>
                  </a:txBody>
                  <a:tcPr/>
                </a:tc>
                <a:tc>
                  <a:txBody>
                    <a:bodyPr/>
                    <a:lstStyle/>
                    <a:p>
                      <a:r>
                        <a:rPr lang="en-US" sz="1200" dirty="0">
                          <a:latin typeface="Arial" pitchFamily="34" charset="0"/>
                          <a:cs typeface="Arial" pitchFamily="34" charset="0"/>
                        </a:rPr>
                        <a:t>.Ogg</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Free, open standard; lossy compres­sion; supported by some browsers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Slow to catch on as a popular standard; part of Google's WebM format</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521500908"/>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Digital Audio File Formats (2 of</a:t>
            </a:r>
            <a:r>
              <a:rPr lang="en-US" baseline="0" dirty="0"/>
              <a:t> </a:t>
            </a:r>
            <a:r>
              <a:rPr lang="en-US" dirty="0"/>
              <a:t>6)</a:t>
            </a:r>
          </a:p>
        </p:txBody>
      </p:sp>
      <p:graphicFrame>
        <p:nvGraphicFramePr>
          <p:cNvPr id="6" name="Table 5"/>
          <p:cNvGraphicFramePr>
            <a:graphicFrameLocks noGrp="1"/>
          </p:cNvGraphicFramePr>
          <p:nvPr>
            <p:extLst>
              <p:ext uri="{D42A27DB-BD31-4B8C-83A1-F6EECF244321}">
                <p14:modId xmlns:p14="http://schemas.microsoft.com/office/powerpoint/2010/main" val="2017826514"/>
              </p:ext>
            </p:extLst>
          </p:nvPr>
        </p:nvGraphicFramePr>
        <p:xfrm>
          <a:off x="557899" y="2340658"/>
          <a:ext cx="7951101" cy="2712720"/>
        </p:xfrm>
        <a:graphic>
          <a:graphicData uri="http://schemas.openxmlformats.org/drawingml/2006/table">
            <a:tbl>
              <a:tblPr firstRow="1" bandRow="1">
                <a:tableStyleId>{5940675A-B579-460E-94D1-54222C63F5DA}</a:tableStyleId>
              </a:tblPr>
              <a:tblGrid>
                <a:gridCol w="1918601">
                  <a:extLst>
                    <a:ext uri="{9D8B030D-6E8A-4147-A177-3AD203B41FA5}">
                      <a16:colId xmlns:a16="http://schemas.microsoft.com/office/drawing/2014/main" val="20000"/>
                    </a:ext>
                  </a:extLst>
                </a:gridCol>
                <a:gridCol w="1397000">
                  <a:extLst>
                    <a:ext uri="{9D8B030D-6E8A-4147-A177-3AD203B41FA5}">
                      <a16:colId xmlns:a16="http://schemas.microsoft.com/office/drawing/2014/main" val="20001"/>
                    </a:ext>
                  </a:extLst>
                </a:gridCol>
                <a:gridCol w="2201021">
                  <a:extLst>
                    <a:ext uri="{9D8B030D-6E8A-4147-A177-3AD203B41FA5}">
                      <a16:colId xmlns:a16="http://schemas.microsoft.com/office/drawing/2014/main" val="20002"/>
                    </a:ext>
                  </a:extLst>
                </a:gridCol>
                <a:gridCol w="2434479">
                  <a:extLst>
                    <a:ext uri="{9D8B030D-6E8A-4147-A177-3AD203B41FA5}">
                      <a16:colId xmlns:a16="http://schemas.microsoft.com/office/drawing/2014/main" val="20003"/>
                    </a:ext>
                  </a:extLst>
                </a:gridCol>
              </a:tblGrid>
              <a:tr h="290782">
                <a:tc>
                  <a:txBody>
                    <a:bodyPr/>
                    <a:lstStyle/>
                    <a:p>
                      <a:pPr algn="ctr"/>
                      <a:r>
                        <a:rPr lang="en-US" sz="1400" b="1" kern="1200" dirty="0">
                          <a:solidFill>
                            <a:schemeClr val="bg1"/>
                          </a:solidFill>
                          <a:effectLst/>
                          <a:latin typeface="Arial" pitchFamily="34" charset="0"/>
                          <a:ea typeface="+mn-ea"/>
                          <a:cs typeface="Arial" pitchFamily="34" charset="0"/>
                        </a:rPr>
                        <a:t>AUDIO FORMAT</a:t>
                      </a:r>
                      <a:endParaRPr lang="en-US" sz="1400" dirty="0">
                        <a:solidFill>
                          <a:schemeClr val="bg1"/>
                        </a:solidFill>
                        <a:latin typeface="Arial" pitchFamily="34" charset="0"/>
                        <a:cs typeface="Arial" pitchFamily="34" charset="0"/>
                      </a:endParaRPr>
                    </a:p>
                  </a:txBody>
                  <a:tcPr>
                    <a:solidFill>
                      <a:srgbClr val="845951"/>
                    </a:solidFill>
                  </a:tcPr>
                </a:tc>
                <a:tc>
                  <a:txBody>
                    <a:bodyPr/>
                    <a:lstStyle/>
                    <a:p>
                      <a:pPr algn="ctr"/>
                      <a:r>
                        <a:rPr lang="en-US" sz="1400" b="1" kern="1200" dirty="0">
                          <a:solidFill>
                            <a:schemeClr val="bg1"/>
                          </a:solidFill>
                          <a:effectLst/>
                          <a:latin typeface="Arial" pitchFamily="34" charset="0"/>
                          <a:ea typeface="+mn-ea"/>
                          <a:cs typeface="Arial" pitchFamily="34" charset="0"/>
                        </a:rPr>
                        <a:t>EXTENSION</a:t>
                      </a:r>
                      <a:endParaRPr lang="en-US" sz="1400" dirty="0">
                        <a:solidFill>
                          <a:schemeClr val="bg1"/>
                        </a:solidFill>
                        <a:latin typeface="Arial" pitchFamily="34" charset="0"/>
                        <a:cs typeface="Arial" pitchFamily="34" charset="0"/>
                      </a:endParaRPr>
                    </a:p>
                  </a:txBody>
                  <a:tcPr>
                    <a:solidFill>
                      <a:srgbClr val="845951"/>
                    </a:solidFill>
                  </a:tcPr>
                </a:tc>
                <a:tc>
                  <a:txBody>
                    <a:bodyPr/>
                    <a:lstStyle/>
                    <a:p>
                      <a:pPr algn="ctr"/>
                      <a:r>
                        <a:rPr lang="en-US" sz="1400" b="1" kern="1200" dirty="0">
                          <a:solidFill>
                            <a:schemeClr val="bg1"/>
                          </a:solidFill>
                          <a:effectLst/>
                          <a:latin typeface="Arial" pitchFamily="34" charset="0"/>
                          <a:ea typeface="+mn-ea"/>
                          <a:cs typeface="Arial" pitchFamily="34" charset="0"/>
                        </a:rPr>
                        <a:t>ADVANTAGES</a:t>
                      </a:r>
                      <a:endParaRPr lang="en-US" sz="1400" dirty="0">
                        <a:solidFill>
                          <a:schemeClr val="bg1"/>
                        </a:solidFill>
                        <a:latin typeface="Arial" pitchFamily="34" charset="0"/>
                        <a:cs typeface="Arial" pitchFamily="34" charset="0"/>
                      </a:endParaRPr>
                    </a:p>
                  </a:txBody>
                  <a:tcPr>
                    <a:solidFill>
                      <a:srgbClr val="84595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bg1"/>
                          </a:solidFill>
                          <a:effectLst/>
                          <a:latin typeface="Arial" pitchFamily="34" charset="0"/>
                          <a:ea typeface="+mn-ea"/>
                          <a:cs typeface="Arial" pitchFamily="34" charset="0"/>
                        </a:rPr>
                        <a:t>DISADVANTAGES</a:t>
                      </a:r>
                      <a:endParaRPr lang="en-US" sz="1400" kern="1200" dirty="0">
                        <a:solidFill>
                          <a:schemeClr val="bg1"/>
                        </a:solidFill>
                        <a:effectLst/>
                        <a:latin typeface="Arial" pitchFamily="34" charset="0"/>
                        <a:ea typeface="+mn-ea"/>
                        <a:cs typeface="Arial" pitchFamily="34" charset="0"/>
                      </a:endParaRPr>
                    </a:p>
                  </a:txBody>
                  <a:tcPr>
                    <a:solidFill>
                      <a:srgbClr val="845951"/>
                    </a:solidFill>
                  </a:tcPr>
                </a:tc>
                <a:extLst>
                  <a:ext uri="{0D108BD9-81ED-4DB2-BD59-A6C34878D82A}">
                    <a16:rowId xmlns:a16="http://schemas.microsoft.com/office/drawing/2014/main" val="10000"/>
                  </a:ext>
                </a:extLst>
              </a:tr>
              <a:tr h="56764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latin typeface="Arial" pitchFamily="34" charset="0"/>
                          <a:ea typeface="+mn-ea"/>
                          <a:cs typeface="Arial" pitchFamily="34" charset="0"/>
                        </a:rPr>
                        <a:t>WAV</a:t>
                      </a:r>
                    </a:p>
                  </a:txBody>
                  <a:tcPr/>
                </a:tc>
                <a:tc>
                  <a:txBody>
                    <a:bodyPr/>
                    <a:lstStyle/>
                    <a:p>
                      <a:r>
                        <a:rPr lang="en-US" sz="1400" dirty="0">
                          <a:latin typeface="Arial" pitchFamily="34" charset="0"/>
                          <a:cs typeface="Arial" pitchFamily="34" charset="0"/>
                        </a:rPr>
                        <a:t>.Wav</a:t>
                      </a:r>
                    </a:p>
                  </a:txBody>
                  <a:tcPr/>
                </a:tc>
                <a:tc>
                  <a:txBody>
                    <a:bodyPr/>
                    <a:lstStyle/>
                    <a:p>
                      <a:r>
                        <a:rPr lang="en-US" sz="1400" kern="1200" dirty="0">
                          <a:solidFill>
                            <a:schemeClr val="tx1"/>
                          </a:solidFill>
                          <a:effectLst/>
                          <a:latin typeface="Arial" pitchFamily="34" charset="0"/>
                          <a:ea typeface="+mn-ea"/>
                          <a:cs typeface="Arial" pitchFamily="34" charset="0"/>
                        </a:rPr>
                        <a:t>Good sound quality; supported in browsers without a plugin</a:t>
                      </a:r>
                      <a:endParaRPr lang="en-US" sz="1400" dirty="0">
                        <a:latin typeface="Arial" pitchFamily="34" charset="0"/>
                        <a:cs typeface="Arial"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latin typeface="Arial" pitchFamily="34" charset="0"/>
                          <a:ea typeface="+mn-ea"/>
                          <a:cs typeface="Arial" pitchFamily="34" charset="0"/>
                        </a:rPr>
                        <a:t>Audio data is stored in raw, noncompressed format, so files are very large</a:t>
                      </a:r>
                    </a:p>
                  </a:txBody>
                  <a:tcPr/>
                </a:tc>
                <a:extLst>
                  <a:ext uri="{0D108BD9-81ED-4DB2-BD59-A6C34878D82A}">
                    <a16:rowId xmlns:a16="http://schemas.microsoft.com/office/drawing/2014/main" val="10001"/>
                  </a:ext>
                </a:extLst>
              </a:tr>
              <a:tr h="4191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latin typeface="Arial" pitchFamily="34" charset="0"/>
                          <a:ea typeface="+mn-ea"/>
                          <a:cs typeface="Arial" pitchFamily="34" charset="0"/>
                        </a:rPr>
                        <a:t>FLAC (Free Lossless Audio Compression)</a:t>
                      </a:r>
                    </a:p>
                  </a:txBody>
                  <a:tcPr/>
                </a:tc>
                <a:tc>
                  <a:txBody>
                    <a:bodyPr/>
                    <a:lstStyle/>
                    <a:p>
                      <a:r>
                        <a:rPr lang="en-US" sz="1400" dirty="0">
                          <a:latin typeface="Arial" pitchFamily="34" charset="0"/>
                          <a:cs typeface="Arial" pitchFamily="34" charset="0"/>
                        </a:rPr>
                        <a:t>.flac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latin typeface="Arial" pitchFamily="34" charset="0"/>
                          <a:ea typeface="+mn-ea"/>
                          <a:cs typeface="Arial" pitchFamily="34" charset="0"/>
                        </a:rPr>
                        <a:t>Excellent sound quality; lossless compression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latin typeface="Arial" pitchFamily="34" charset="0"/>
                          <a:ea typeface="+mn-ea"/>
                          <a:cs typeface="Arial" pitchFamily="34" charset="0"/>
                        </a:rPr>
                        <a:t>Open source format support</a:t>
                      </a:r>
                      <a:r>
                        <a:rPr lang="en-US" sz="1400" kern="1200" baseline="0" dirty="0">
                          <a:solidFill>
                            <a:schemeClr val="tx1"/>
                          </a:solidFill>
                          <a:effectLst/>
                          <a:latin typeface="Arial" pitchFamily="34" charset="0"/>
                          <a:ea typeface="+mn-ea"/>
                          <a:cs typeface="Arial" pitchFamily="34" charset="0"/>
                        </a:rPr>
                        <a:t> </a:t>
                      </a:r>
                      <a:r>
                        <a:rPr lang="en-US" sz="1400" kern="1200" dirty="0">
                          <a:solidFill>
                            <a:schemeClr val="tx1"/>
                          </a:solidFill>
                          <a:effectLst/>
                          <a:latin typeface="Arial" pitchFamily="34" charset="0"/>
                          <a:ea typeface="+mn-ea"/>
                          <a:cs typeface="Arial" pitchFamily="34" charset="0"/>
                        </a:rPr>
                        <a:t>ported by many devices</a:t>
                      </a:r>
                    </a:p>
                  </a:txBody>
                  <a:tcPr/>
                </a:tc>
                <a:extLst>
                  <a:ext uri="{0D108BD9-81ED-4DB2-BD59-A6C34878D82A}">
                    <a16:rowId xmlns:a16="http://schemas.microsoft.com/office/drawing/2014/main" val="10002"/>
                  </a:ext>
                </a:extLst>
              </a:tr>
              <a:tr h="370840">
                <a:tc>
                  <a:txBody>
                    <a:bodyPr/>
                    <a:lstStyle/>
                    <a:p>
                      <a:r>
                        <a:rPr lang="en-US" sz="1400" kern="1200" dirty="0">
                          <a:solidFill>
                            <a:schemeClr val="tx1"/>
                          </a:solidFill>
                          <a:effectLst/>
                          <a:latin typeface="Arial" pitchFamily="34" charset="0"/>
                          <a:ea typeface="+mn-ea"/>
                          <a:cs typeface="Arial" pitchFamily="34" charset="0"/>
                        </a:rPr>
                        <a:t>WMA (Windows Media Audio)</a:t>
                      </a:r>
                      <a:endParaRPr lang="en-US" sz="1400" dirty="0">
                        <a:latin typeface="Arial" pitchFamily="34" charset="0"/>
                        <a:cs typeface="Arial" pitchFamily="34" charset="0"/>
                      </a:endParaRPr>
                    </a:p>
                  </a:txBody>
                  <a:tcPr/>
                </a:tc>
                <a:tc>
                  <a:txBody>
                    <a:bodyPr/>
                    <a:lstStyle/>
                    <a:p>
                      <a:r>
                        <a:rPr lang="en-US" sz="1400" dirty="0">
                          <a:latin typeface="Arial" pitchFamily="34" charset="0"/>
                          <a:cs typeface="Arial" pitchFamily="34" charset="0"/>
                        </a:rPr>
                        <a:t>.wma</a:t>
                      </a:r>
                    </a:p>
                  </a:txBody>
                  <a:tcPr/>
                </a:tc>
                <a:tc>
                  <a:txBody>
                    <a:bodyPr/>
                    <a:lstStyle/>
                    <a:p>
                      <a:r>
                        <a:rPr lang="en-US" sz="1400" kern="1200" dirty="0">
                          <a:solidFill>
                            <a:schemeClr val="tx1"/>
                          </a:solidFill>
                          <a:effectLst/>
                          <a:latin typeface="Arial" pitchFamily="34" charset="0"/>
                          <a:ea typeface="+mn-ea"/>
                          <a:cs typeface="Arial" pitchFamily="34" charset="0"/>
                        </a:rPr>
                        <a:t>Lossy or lossless</a:t>
                      </a:r>
                      <a:r>
                        <a:rPr lang="en-US" sz="1400" kern="1200" baseline="0" dirty="0">
                          <a:solidFill>
                            <a:schemeClr val="tx1"/>
                          </a:solidFill>
                          <a:effectLst/>
                          <a:latin typeface="Arial" pitchFamily="34" charset="0"/>
                          <a:ea typeface="+mn-ea"/>
                          <a:cs typeface="Arial" pitchFamily="34" charset="0"/>
                        </a:rPr>
                        <a:t> </a:t>
                      </a:r>
                      <a:r>
                        <a:rPr lang="en-US" sz="1400" kern="1200" dirty="0">
                          <a:solidFill>
                            <a:schemeClr val="tx1"/>
                          </a:solidFill>
                          <a:effectLst/>
                          <a:latin typeface="Arial" pitchFamily="34" charset="0"/>
                          <a:ea typeface="+mn-ea"/>
                          <a:cs typeface="Arial" pitchFamily="34" charset="0"/>
                        </a:rPr>
                        <a:t>compression; very good sound quality; used on several music download sites</a:t>
                      </a:r>
                      <a:endParaRPr lang="en-US" sz="1400" dirty="0">
                        <a:latin typeface="Arial" pitchFamily="34" charset="0"/>
                        <a:cs typeface="Arial" pitchFamily="34" charset="0"/>
                      </a:endParaRPr>
                    </a:p>
                  </a:txBody>
                  <a:tcPr/>
                </a:tc>
                <a:tc>
                  <a:txBody>
                    <a:bodyPr/>
                    <a:lstStyle/>
                    <a:p>
                      <a:r>
                        <a:rPr lang="en-US" sz="1400" kern="1200" dirty="0">
                          <a:solidFill>
                            <a:schemeClr val="tx1"/>
                          </a:solidFill>
                          <a:effectLst/>
                          <a:latin typeface="Arial" pitchFamily="34" charset="0"/>
                          <a:ea typeface="+mn-ea"/>
                          <a:cs typeface="Arial" pitchFamily="34" charset="0"/>
                        </a:rPr>
                        <a:t>Files can be copy protected; requires an add-on player for some devices</a:t>
                      </a:r>
                      <a:endParaRPr lang="en-US" sz="1400" dirty="0">
                        <a:latin typeface="Arial" pitchFamily="34" charset="0"/>
                        <a:cs typeface="Arial" pitchFamily="34" charset="0"/>
                      </a:endParaRP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01314515"/>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Audio File Formats (3 of 6)</a:t>
            </a:r>
          </a:p>
        </p:txBody>
      </p:sp>
      <p:sp>
        <p:nvSpPr>
          <p:cNvPr id="3" name="Content Placeholder 2"/>
          <p:cNvSpPr>
            <a:spLocks noGrp="1"/>
          </p:cNvSpPr>
          <p:nvPr>
            <p:ph idx="1"/>
          </p:nvPr>
        </p:nvSpPr>
        <p:spPr/>
        <p:txBody>
          <a:bodyPr>
            <a:normAutofit/>
          </a:bodyPr>
          <a:lstStyle/>
          <a:p>
            <a:r>
              <a:rPr lang="en-US" i="1" dirty="0"/>
              <a:t>Ripping</a:t>
            </a:r>
            <a:r>
              <a:rPr lang="en-US" dirty="0"/>
              <a:t> is a slang term that refers to the process of importing tracks from a CD or DVD to your computer’s hard disk</a:t>
            </a:r>
          </a:p>
          <a:p>
            <a:r>
              <a:rPr lang="en-US" dirty="0"/>
              <a:t>The technical term for ripping music tracks is </a:t>
            </a:r>
            <a:r>
              <a:rPr lang="en-US" b="1" dirty="0"/>
              <a:t>digital audio extraction</a:t>
            </a:r>
          </a:p>
          <a:p>
            <a:r>
              <a:rPr lang="en-US" dirty="0"/>
              <a:t>A </a:t>
            </a:r>
            <a:r>
              <a:rPr lang="en-US" b="1" dirty="0"/>
              <a:t>download </a:t>
            </a:r>
            <a:r>
              <a:rPr lang="en-US" dirty="0"/>
              <a:t>copies a file from a private network or Internet server to a local device</a:t>
            </a:r>
          </a:p>
          <a:p>
            <a:r>
              <a:rPr lang="en-US" dirty="0"/>
              <a:t>Audio files can be acquired as a </a:t>
            </a:r>
            <a:r>
              <a:rPr lang="en-US" b="1" dirty="0"/>
              <a:t>live stream </a:t>
            </a:r>
            <a:r>
              <a:rPr lang="en-US" dirty="0"/>
              <a:t>or </a:t>
            </a:r>
            <a:r>
              <a:rPr lang="en-US" b="1" dirty="0"/>
              <a:t>on-demand stream </a:t>
            </a:r>
            <a:r>
              <a:rPr lang="en-US" dirty="0"/>
              <a:t>in addition to downloads</a:t>
            </a:r>
            <a:endParaRPr lang="en-US" b="1" dirty="0"/>
          </a:p>
        </p:txBody>
      </p:sp>
    </p:spTree>
    <p:extLst>
      <p:ext uri="{BB962C8B-B14F-4D97-AF65-F5344CB8AC3E}">
        <p14:creationId xmlns:p14="http://schemas.microsoft.com/office/powerpoint/2010/main" val="39809214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Digital Audio File Formats (4 of 6)</a:t>
            </a:r>
          </a:p>
        </p:txBody>
      </p:sp>
      <p:pic>
        <p:nvPicPr>
          <p:cNvPr id="6" name="Picture 2" descr="An illustration with three sections depicts the process of downloading and streaming. Section A of the illustration depicts the process of downloading the audio file. The audio file is being transferred from a server to the local device where the file is stored and is also being played. The supporting text associated with the process reads “A download transfers an audio file from a server to your local device. You can play back the file even when your device is not online. The file can be played with any compatible software or player.”&#10;Section B of the image depicts the process of live streaming an audio file. The file from the server is transferred via the local device and is being played. The supporting text associated with the illustration reads “A live stream sends media from a server to your local device, where it is played, but not stored. This method is also known as Webcasting. You have to be online while listening. The content stream cannot be paused, stored, or rewound.” &#10;Section C of the illustration depicts the process of on-demand streaming. The audio file is transferred from the server to the local device where it is stored. The audio file stored in the local device is also played. The supporting text associated with the process reads “An on-demand stream sends the media to your local device, where it is stored temporarily, or “buffered,” until there is enough data to begin playback. You can fast-forward to any point in the stream without waiting for the entire file to downlo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5307" y="1556366"/>
            <a:ext cx="5858137" cy="4256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1509918"/>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Audio File Formats (5 of 6)</a:t>
            </a:r>
          </a:p>
        </p:txBody>
      </p:sp>
      <p:sp>
        <p:nvSpPr>
          <p:cNvPr id="3" name="Content Placeholder 2"/>
          <p:cNvSpPr>
            <a:spLocks noGrp="1"/>
          </p:cNvSpPr>
          <p:nvPr>
            <p:ph idx="1"/>
          </p:nvPr>
        </p:nvSpPr>
        <p:spPr/>
        <p:txBody>
          <a:bodyPr/>
          <a:lstStyle/>
          <a:p>
            <a:r>
              <a:rPr lang="en-US" dirty="0"/>
              <a:t>To play a digital audio file, you must use some type of audio software, such as:</a:t>
            </a:r>
          </a:p>
          <a:p>
            <a:pPr lvl="1"/>
            <a:r>
              <a:rPr lang="en-US" b="1" dirty="0"/>
              <a:t>Audio players</a:t>
            </a:r>
            <a:r>
              <a:rPr lang="en-US" dirty="0"/>
              <a:t>: small standalone software application or mobile app that offers tools for listening to digital audio and managing playlists, typically included with your computer’s OS (operating system)</a:t>
            </a:r>
          </a:p>
          <a:p>
            <a:pPr lvl="1"/>
            <a:r>
              <a:rPr lang="en-US" b="1" dirty="0"/>
              <a:t>Audio plugins</a:t>
            </a:r>
            <a:r>
              <a:rPr lang="en-US" dirty="0"/>
              <a:t>: software that works in conjunction with your computer’s browser to manage and play audio from a Web page</a:t>
            </a:r>
          </a:p>
          <a:p>
            <a:pPr lvl="1"/>
            <a:r>
              <a:rPr lang="en-US" b="1" dirty="0"/>
              <a:t>Audio software</a:t>
            </a:r>
            <a:r>
              <a:rPr lang="en-US" dirty="0"/>
              <a:t>: general-purpose software and apps used for recording, playing, and modifying audio files, such as iTunes, Windows Media Player, and Audacity</a:t>
            </a:r>
          </a:p>
        </p:txBody>
      </p:sp>
    </p:spTree>
    <p:extLst>
      <p:ext uri="{BB962C8B-B14F-4D97-AF65-F5344CB8AC3E}">
        <p14:creationId xmlns:p14="http://schemas.microsoft.com/office/powerpoint/2010/main" val="1521500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A: Objectives (1 of 2)</a:t>
            </a:r>
          </a:p>
        </p:txBody>
      </p:sp>
      <p:sp>
        <p:nvSpPr>
          <p:cNvPr id="3" name="Content Placeholder 2"/>
          <p:cNvSpPr>
            <a:spLocks noGrp="1"/>
          </p:cNvSpPr>
          <p:nvPr>
            <p:ph idx="1"/>
          </p:nvPr>
        </p:nvSpPr>
        <p:spPr/>
        <p:txBody>
          <a:bodyPr/>
          <a:lstStyle/>
          <a:p>
            <a:r>
              <a:rPr lang="en-US" dirty="0"/>
              <a:t>List three technologies that digital devices use to physically store or transmit 1s and 0s</a:t>
            </a:r>
          </a:p>
          <a:p>
            <a:r>
              <a:rPr lang="en-US" dirty="0"/>
              <a:t>Write the numbers 1 through 10 in binary</a:t>
            </a:r>
          </a:p>
          <a:p>
            <a:r>
              <a:rPr lang="en-US" dirty="0"/>
              <a:t>Decipher ASCII text</a:t>
            </a:r>
          </a:p>
          <a:p>
            <a:r>
              <a:rPr lang="en-US" dirty="0"/>
              <a:t>Demonstrate how to use the terms </a:t>
            </a:r>
            <a:r>
              <a:rPr lang="en-US" i="1" dirty="0"/>
              <a:t>bit</a:t>
            </a:r>
            <a:r>
              <a:rPr lang="en-US" dirty="0"/>
              <a:t>, </a:t>
            </a:r>
            <a:r>
              <a:rPr lang="en-US" i="1" dirty="0"/>
              <a:t>byte</a:t>
            </a:r>
            <a:r>
              <a:rPr lang="en-US" dirty="0"/>
              <a:t>, </a:t>
            </a:r>
            <a:r>
              <a:rPr lang="en-US" i="1" dirty="0"/>
              <a:t>megabyte</a:t>
            </a:r>
            <a:r>
              <a:rPr lang="en-US" dirty="0"/>
              <a:t>, </a:t>
            </a:r>
            <a:r>
              <a:rPr lang="en-US" i="1" dirty="0"/>
              <a:t>megabit</a:t>
            </a:r>
            <a:r>
              <a:rPr lang="en-US" dirty="0"/>
              <a:t>, and </a:t>
            </a:r>
            <a:r>
              <a:rPr lang="en-US" i="1" dirty="0"/>
              <a:t>gigabyte </a:t>
            </a:r>
            <a:r>
              <a:rPr lang="en-US" dirty="0"/>
              <a:t>in the context of data storage and digital devices</a:t>
            </a:r>
          </a:p>
        </p:txBody>
      </p:sp>
    </p:spTree>
    <p:extLst>
      <p:ext uri="{BB962C8B-B14F-4D97-AF65-F5344CB8AC3E}">
        <p14:creationId xmlns:p14="http://schemas.microsoft.com/office/powerpoint/2010/main" val="13798033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Digital Audio File Formats (6 of 6)</a:t>
            </a:r>
          </a:p>
        </p:txBody>
      </p:sp>
      <p:pic>
        <p:nvPicPr>
          <p:cNvPr id="6" name="Picture 2" descr="A screenshot depicts the usage of Audacity Audio Software. At the top of the window is the toolbar with different tools arranged in three rows. The text pointing the tools reads “Tools for recording and playback.” Below the toolbar, in the working area, two tracks that are being played are displayed. Small sections of both the tracks are highlighted. The text pointing the highlighted portion of the track reads “Clip out sections of a track to remix.” The text pointing both the tracks reads “Work with more than one track for stereo and mixing.”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4902" y="1863602"/>
            <a:ext cx="64008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0921416"/>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9329" y="144266"/>
            <a:ext cx="8032638" cy="1004011"/>
          </a:xfrm>
        </p:spPr>
        <p:txBody>
          <a:bodyPr/>
          <a:lstStyle/>
          <a:p>
            <a:r>
              <a:rPr lang="en-US" dirty="0"/>
              <a:t>MIDI (1 of 2)</a:t>
            </a:r>
          </a:p>
        </p:txBody>
      </p:sp>
      <p:sp>
        <p:nvSpPr>
          <p:cNvPr id="5" name="Content Placeholder 4"/>
          <p:cNvSpPr>
            <a:spLocks noGrp="1"/>
          </p:cNvSpPr>
          <p:nvPr>
            <p:ph type="body" sz="half" idx="2"/>
          </p:nvPr>
        </p:nvSpPr>
        <p:spPr>
          <a:xfrm>
            <a:off x="198816" y="1265253"/>
            <a:ext cx="8843583" cy="3103547"/>
          </a:xfrm>
        </p:spPr>
        <p:txBody>
          <a:bodyPr>
            <a:noAutofit/>
          </a:bodyPr>
          <a:lstStyle/>
          <a:p>
            <a:pPr marL="285750" indent="-285750">
              <a:buFont typeface="Arial" pitchFamily="34" charset="0"/>
              <a:buChar char="•"/>
            </a:pPr>
            <a:r>
              <a:rPr lang="en-US" sz="2600" dirty="0"/>
              <a:t>MIDI (Musical Instrument Digital Interface) specifies a standard way to store music data for synthesizers, electronic MIDI instruments, and computers</a:t>
            </a:r>
          </a:p>
          <a:p>
            <a:pPr marL="285750" indent="-285750">
              <a:buFont typeface="Arial" pitchFamily="34" charset="0"/>
              <a:buChar char="•"/>
            </a:pPr>
            <a:r>
              <a:rPr lang="en-US" sz="2600" dirty="0"/>
              <a:t>MIDI messages are instructions that specify the pitch of a note, the point at which the note begins, the volume of the note, etc.</a:t>
            </a:r>
          </a:p>
          <a:p>
            <a:pPr marL="285750" indent="-285750">
              <a:buFont typeface="Arial" pitchFamily="34" charset="0"/>
              <a:buChar char="•"/>
            </a:pPr>
            <a:r>
              <a:rPr lang="en-US" sz="2600" dirty="0"/>
              <a:t>An MIDI message may look like this:</a:t>
            </a:r>
          </a:p>
        </p:txBody>
      </p:sp>
      <p:pic>
        <p:nvPicPr>
          <p:cNvPr id="6" name="Picture 2" descr="An illustration depicts the representation of a MIDI message with series of bits – 1s and 0s. The code “1001” reads “Note on” and is represented by a musical notation symbol. The code “0001” reads “Channel 1 designates piano” and is represented by an illustration of the piano keypad. The code “01010100” reads “Note number 84 designates high C” and is represented by a musical note similar to ampersand and represents the high C. The code “0111000” reads “Velocity 112 designates loud volume” and is represented by a speaker symbol. "/>
          <p:cNvPicPr>
            <a:picLocks noChangeAspect="1" noChangeArrowheads="1"/>
          </p:cNvPicPr>
          <p:nvPr/>
        </p:nvPicPr>
        <p:blipFill>
          <a:blip r:embed="rId2" cstate="print"/>
          <a:srcRect/>
          <a:stretch>
            <a:fillRect/>
          </a:stretch>
        </p:blipFill>
        <p:spPr bwMode="auto">
          <a:xfrm>
            <a:off x="2408293" y="4525522"/>
            <a:ext cx="4964963" cy="1538103"/>
          </a:xfrm>
          <a:prstGeom prst="rect">
            <a:avLst/>
          </a:prstGeom>
          <a:noFill/>
          <a:ln w="9525">
            <a:noFill/>
            <a:miter lim="800000"/>
            <a:headEnd/>
            <a:tailEnd/>
          </a:ln>
        </p:spPr>
      </p:pic>
    </p:spTree>
    <p:extLst>
      <p:ext uri="{BB962C8B-B14F-4D97-AF65-F5344CB8AC3E}">
        <p14:creationId xmlns:p14="http://schemas.microsoft.com/office/powerpoint/2010/main" val="3061509918"/>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MIDI (2 of 2)</a:t>
            </a:r>
          </a:p>
        </p:txBody>
      </p:sp>
      <p:sp>
        <p:nvSpPr>
          <p:cNvPr id="5" name="Content Placeholder 4"/>
          <p:cNvSpPr>
            <a:spLocks noGrp="1"/>
          </p:cNvSpPr>
          <p:nvPr>
            <p:ph type="body" sz="half" idx="2"/>
          </p:nvPr>
        </p:nvSpPr>
        <p:spPr>
          <a:xfrm>
            <a:off x="101601" y="1440336"/>
            <a:ext cx="4162168" cy="4635344"/>
          </a:xfrm>
        </p:spPr>
        <p:txBody>
          <a:bodyPr>
            <a:noAutofit/>
          </a:bodyPr>
          <a:lstStyle/>
          <a:p>
            <a:pPr marL="285750" indent="-285750">
              <a:buFont typeface="Arial" pitchFamily="34" charset="0"/>
              <a:buChar char="•"/>
            </a:pPr>
            <a:r>
              <a:rPr lang="en-US" sz="2600" dirty="0"/>
              <a:t>Music composition software with MIDI support makes it easy to place notes on a screen-based music staff then play back the composition on a MIDI keyboard or through the speakers of a digital device</a:t>
            </a:r>
          </a:p>
        </p:txBody>
      </p:sp>
      <p:pic>
        <p:nvPicPr>
          <p:cNvPr id="6" name="Picture 5" descr="A screenshot depicts the process of MIDI Music composition. At the top of the window below the title bar is a menu bar with different options. Below the menu is a row of icons with the musical note icon highlighted.” Below it is a series of musical notes. The text pointing one of the notes reads “1. Choose a note.” In the working area of the screen are three sets of musical notes labeled “Baritone (T.C.),” “Acoustic Bass,” and “Percussion.” The text pointing the musical note that was selected in step 1 in the set labeled “Baritone (T.C.)” reads “2. Then place it on the staff.” "/>
          <p:cNvPicPr>
            <a:picLocks noChangeAspect="1"/>
          </p:cNvPicPr>
          <p:nvPr/>
        </p:nvPicPr>
        <p:blipFill>
          <a:blip r:embed="rId2" cstate="print"/>
          <a:stretch>
            <a:fillRect/>
          </a:stretch>
        </p:blipFill>
        <p:spPr>
          <a:xfrm>
            <a:off x="4374945" y="2046137"/>
            <a:ext cx="4602118" cy="3378414"/>
          </a:xfrm>
          <a:prstGeom prst="rect">
            <a:avLst/>
          </a:prstGeom>
        </p:spPr>
      </p:pic>
    </p:spTree>
    <p:extLst>
      <p:ext uri="{BB962C8B-B14F-4D97-AF65-F5344CB8AC3E}">
        <p14:creationId xmlns:p14="http://schemas.microsoft.com/office/powerpoint/2010/main" val="1521500908"/>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Digitized Speech (1 of 2)</a:t>
            </a:r>
          </a:p>
        </p:txBody>
      </p:sp>
      <p:sp>
        <p:nvSpPr>
          <p:cNvPr id="3" name="Content Placeholder 2"/>
          <p:cNvSpPr>
            <a:spLocks noGrp="1"/>
          </p:cNvSpPr>
          <p:nvPr>
            <p:ph idx="1"/>
          </p:nvPr>
        </p:nvSpPr>
        <p:spPr/>
        <p:txBody>
          <a:bodyPr>
            <a:normAutofit/>
          </a:bodyPr>
          <a:lstStyle/>
          <a:p>
            <a:r>
              <a:rPr lang="en-US" b="1" dirty="0"/>
              <a:t>Speech synthesis</a:t>
            </a:r>
            <a:r>
              <a:rPr lang="en-US" dirty="0"/>
              <a:t> is the process by which machines produce sound that resembles spoken words</a:t>
            </a:r>
          </a:p>
          <a:p>
            <a:r>
              <a:rPr lang="en-US" b="1" dirty="0"/>
              <a:t>Speech recognition</a:t>
            </a:r>
            <a:r>
              <a:rPr lang="en-US" dirty="0"/>
              <a:t> (or voice recognition) refers to the ability of a machine to understand spoken words</a:t>
            </a:r>
          </a:p>
          <a:p>
            <a:pPr>
              <a:lnSpc>
                <a:spcPct val="90000"/>
              </a:lnSpc>
            </a:pPr>
            <a:r>
              <a:rPr lang="en-US" dirty="0"/>
              <a:t>Speech recognition software analyzes the sounds of your voice and converts each word into groups of phonemes (basic sound units)</a:t>
            </a:r>
          </a:p>
          <a:p>
            <a:pPr>
              <a:lnSpc>
                <a:spcPct val="90000"/>
              </a:lnSpc>
            </a:pPr>
            <a:r>
              <a:rPr lang="en-US" dirty="0"/>
              <a:t>The software then compares the groups to the words in a digital dictionary to find a match</a:t>
            </a:r>
          </a:p>
          <a:p>
            <a:pPr>
              <a:lnSpc>
                <a:spcPct val="90000"/>
              </a:lnSpc>
            </a:pPr>
            <a:r>
              <a:rPr lang="en-US" dirty="0"/>
              <a:t>When a match is found, the software can display the word on the screen or use it to carry out a command</a:t>
            </a:r>
          </a:p>
        </p:txBody>
      </p:sp>
    </p:spTree>
    <p:extLst>
      <p:ext uri="{BB962C8B-B14F-4D97-AF65-F5344CB8AC3E}">
        <p14:creationId xmlns:p14="http://schemas.microsoft.com/office/powerpoint/2010/main" val="39809214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215386"/>
            <a:ext cx="8032638" cy="1004011"/>
          </a:xfrm>
        </p:spPr>
        <p:txBody>
          <a:bodyPr/>
          <a:lstStyle/>
          <a:p>
            <a:r>
              <a:rPr lang="en-US" dirty="0"/>
              <a:t>Digitized Speech</a:t>
            </a:r>
            <a:r>
              <a:rPr lang="en-US" baseline="0" dirty="0"/>
              <a:t> (2 of 2)</a:t>
            </a:r>
            <a:endParaRPr lang="en-US" dirty="0"/>
          </a:p>
        </p:txBody>
      </p:sp>
      <p:pic>
        <p:nvPicPr>
          <p:cNvPr id="6" name="Picture 4" descr="An illustration with two sections depicts the working of the speech recognition software “SIRI.” In section A, a cartoon representation of a boy speaking near a Dictaphone is represented as the first step. The supporting text associated with this step reads “The voices of Siri were created by live actors, but they couldn’t record every possible response to user queries. Instead, they recorded the words and sentences from a script. Although the script may appear nonsensical, the sentences are rich in phonemes.” It is followed by an illustration of cloud with words representing a database. A group of three people is represented to the right of the cloud. The supporting text associated with this step reads “When the recordings are complete, a team of linguists analyzes and tags various speech components and loads them into a database. The process is called concatenative speech synthesis.” &#10;Section B depicts the process of answering a query by speech recognition software. A cartoon representation of a face asking a query is represented. The query reads “Where is the nearest Starbucks?” An ASCII code that reads “100 110 01100 0110 00 101” is directed from cartoon representation of a face to a cell tower that is represented as a pole with arcs on either side representing the sound waves. The supporting text associated with the first step reads “1. Queries are encoded into digital audio, relayed to a nearby cell tower, and forwarded to an Apple server.” The ASCII code that reads “001100” is directed from cell tower to a cloud representing an Apple Server. The supporting text associated with step reads “2. Apple’s voice recognition system identifies words and looks for patterns similar to common queries.” The text that reads “It is located two miles east on Buckle Street” is directed from Apple server to a mobile phone giving out the response for the query. The supporting text associated with step three reads “3. Search algorithms look for an answer to the query, then access the speech database to assemble a response.” "/>
          <p:cNvPicPr>
            <a:picLocks noChangeAspect="1"/>
          </p:cNvPicPr>
          <p:nvPr/>
        </p:nvPicPr>
        <p:blipFill>
          <a:blip r:embed="rId2" cstate="print"/>
          <a:stretch>
            <a:fillRect/>
          </a:stretch>
        </p:blipFill>
        <p:spPr>
          <a:xfrm>
            <a:off x="2231313" y="1446924"/>
            <a:ext cx="5024346" cy="4568109"/>
          </a:xfrm>
          <a:prstGeom prst="rect">
            <a:avLst/>
          </a:prstGeom>
        </p:spPr>
      </p:pic>
    </p:spTree>
    <p:extLst>
      <p:ext uri="{BB962C8B-B14F-4D97-AF65-F5344CB8AC3E}">
        <p14:creationId xmlns:p14="http://schemas.microsoft.com/office/powerpoint/2010/main" val="1521500908"/>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C: Bitmap Graphics</a:t>
            </a:r>
          </a:p>
        </p:txBody>
      </p:sp>
      <p:sp>
        <p:nvSpPr>
          <p:cNvPr id="3" name="Content Placeholder 2"/>
          <p:cNvSpPr>
            <a:spLocks noGrp="1"/>
          </p:cNvSpPr>
          <p:nvPr>
            <p:ph idx="1"/>
          </p:nvPr>
        </p:nvSpPr>
        <p:spPr/>
        <p:txBody>
          <a:bodyPr/>
          <a:lstStyle/>
          <a:p>
            <a:r>
              <a:rPr lang="en-US" dirty="0"/>
              <a:t>Bitmap Basics</a:t>
            </a:r>
          </a:p>
          <a:p>
            <a:r>
              <a:rPr lang="en-US" dirty="0"/>
              <a:t>Bitmap Data Representation</a:t>
            </a:r>
          </a:p>
          <a:p>
            <a:r>
              <a:rPr lang="en-US" dirty="0"/>
              <a:t>Image Compression</a:t>
            </a:r>
          </a:p>
          <a:p>
            <a:r>
              <a:rPr lang="en-US" dirty="0"/>
              <a:t>Modifying Bitmap Images</a:t>
            </a:r>
          </a:p>
          <a:p>
            <a:r>
              <a:rPr lang="en-US" dirty="0"/>
              <a:t>Panoramic and 360 Images</a:t>
            </a:r>
          </a:p>
          <a:p>
            <a:r>
              <a:rPr lang="en-US" dirty="0"/>
              <a:t>Stereoscopy</a:t>
            </a:r>
          </a:p>
        </p:txBody>
      </p:sp>
    </p:spTree>
    <p:extLst>
      <p:ext uri="{BB962C8B-B14F-4D97-AF65-F5344CB8AC3E}">
        <p14:creationId xmlns:p14="http://schemas.microsoft.com/office/powerpoint/2010/main" val="39809214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C: Objectives (1 of 2)</a:t>
            </a:r>
          </a:p>
        </p:txBody>
      </p:sp>
      <p:sp>
        <p:nvSpPr>
          <p:cNvPr id="3" name="Content Placeholder 2"/>
          <p:cNvSpPr>
            <a:spLocks noGrp="1"/>
          </p:cNvSpPr>
          <p:nvPr>
            <p:ph idx="1"/>
          </p:nvPr>
        </p:nvSpPr>
        <p:spPr/>
        <p:txBody>
          <a:bodyPr/>
          <a:lstStyle/>
          <a:p>
            <a:r>
              <a:rPr lang="en-US" dirty="0"/>
              <a:t>Describe the differences between bitmap and vector graphics file formats</a:t>
            </a:r>
          </a:p>
          <a:p>
            <a:r>
              <a:rPr lang="en-US" dirty="0"/>
              <a:t>Explain how pixel color is represented in decimal, hexadecimal, and binary</a:t>
            </a:r>
          </a:p>
          <a:p>
            <a:r>
              <a:rPr lang="en-US" dirty="0"/>
              <a:t>Calculate the size of a bitmap file given its resolution</a:t>
            </a:r>
          </a:p>
          <a:p>
            <a:r>
              <a:rPr lang="en-US" dirty="0"/>
              <a:t>Decide which graphics format to use for school, work, or personal projects</a:t>
            </a:r>
          </a:p>
          <a:p>
            <a:r>
              <a:rPr lang="en-US" dirty="0"/>
              <a:t>Describe how cameras and scanners produce digital images</a:t>
            </a:r>
          </a:p>
          <a:p>
            <a:r>
              <a:rPr lang="en-US" dirty="0"/>
              <a:t>Explain how 3D images are created</a:t>
            </a:r>
          </a:p>
        </p:txBody>
      </p:sp>
    </p:spTree>
    <p:extLst>
      <p:ext uri="{BB962C8B-B14F-4D97-AF65-F5344CB8AC3E}">
        <p14:creationId xmlns:p14="http://schemas.microsoft.com/office/powerpoint/2010/main" val="30615099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C: Objectives (2 of 2)</a:t>
            </a:r>
          </a:p>
        </p:txBody>
      </p:sp>
      <p:sp>
        <p:nvSpPr>
          <p:cNvPr id="3" name="Content Placeholder 2"/>
          <p:cNvSpPr>
            <a:spLocks noGrp="1"/>
          </p:cNvSpPr>
          <p:nvPr>
            <p:ph idx="1"/>
          </p:nvPr>
        </p:nvSpPr>
        <p:spPr/>
        <p:txBody>
          <a:bodyPr/>
          <a:lstStyle/>
          <a:p>
            <a:r>
              <a:rPr lang="en-US" dirty="0"/>
              <a:t>Describe the RGB and CMYK color models</a:t>
            </a:r>
          </a:p>
          <a:p>
            <a:r>
              <a:rPr lang="en-US" dirty="0"/>
              <a:t>Explain what a color histogram represents and how to use one</a:t>
            </a:r>
          </a:p>
          <a:p>
            <a:r>
              <a:rPr lang="en-US" dirty="0"/>
              <a:t>Provide examples of image stitching</a:t>
            </a:r>
          </a:p>
          <a:p>
            <a:r>
              <a:rPr lang="en-US" dirty="0"/>
              <a:t>Describe two types of stereoscopic imaging</a:t>
            </a:r>
          </a:p>
        </p:txBody>
      </p:sp>
    </p:spTree>
    <p:extLst>
      <p:ext uri="{BB962C8B-B14F-4D97-AF65-F5344CB8AC3E}">
        <p14:creationId xmlns:p14="http://schemas.microsoft.com/office/powerpoint/2010/main" val="15215009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Bitmap Basics</a:t>
            </a:r>
            <a:r>
              <a:rPr lang="en-US" baseline="0" dirty="0"/>
              <a:t> (1 of 6)</a:t>
            </a:r>
            <a:endParaRPr lang="en-US" dirty="0"/>
          </a:p>
        </p:txBody>
      </p:sp>
      <p:sp>
        <p:nvSpPr>
          <p:cNvPr id="3" name="Content Placeholder 2"/>
          <p:cNvSpPr>
            <a:spLocks noGrp="1"/>
          </p:cNvSpPr>
          <p:nvPr>
            <p:ph idx="1"/>
          </p:nvPr>
        </p:nvSpPr>
        <p:spPr/>
        <p:txBody>
          <a:bodyPr>
            <a:normAutofit/>
          </a:bodyPr>
          <a:lstStyle/>
          <a:p>
            <a:r>
              <a:rPr lang="en-US" dirty="0"/>
              <a:t>As digital devices gained the ability to display images, two types of computer graphics evolved: bitmap and vector</a:t>
            </a:r>
          </a:p>
          <a:p>
            <a:r>
              <a:rPr lang="en-US" dirty="0"/>
              <a:t>A </a:t>
            </a:r>
            <a:r>
              <a:rPr lang="en-US" b="1" dirty="0"/>
              <a:t>bitmap graphic</a:t>
            </a:r>
            <a:r>
              <a:rPr lang="en-US" dirty="0"/>
              <a:t> is composed of a grid of tiny rectangular cells</a:t>
            </a:r>
          </a:p>
          <a:p>
            <a:r>
              <a:rPr lang="en-US" dirty="0"/>
              <a:t>Each cell is a picture element, commonly called a </a:t>
            </a:r>
            <a:r>
              <a:rPr lang="en-US" b="1" dirty="0"/>
              <a:t>pixel</a:t>
            </a:r>
          </a:p>
          <a:p>
            <a:r>
              <a:rPr lang="en-US" dirty="0"/>
              <a:t>Each pixel is assigned a color, which is stored as a binary number</a:t>
            </a:r>
          </a:p>
        </p:txBody>
      </p:sp>
    </p:spTree>
    <p:extLst>
      <p:ext uri="{BB962C8B-B14F-4D97-AF65-F5344CB8AC3E}">
        <p14:creationId xmlns:p14="http://schemas.microsoft.com/office/powerpoint/2010/main" val="39809214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Bitmap Basics (2</a:t>
            </a:r>
            <a:r>
              <a:rPr lang="en-US" baseline="0" dirty="0"/>
              <a:t> of 6)</a:t>
            </a:r>
            <a:endParaRPr lang="en-US" dirty="0"/>
          </a:p>
        </p:txBody>
      </p:sp>
      <p:pic>
        <p:nvPicPr>
          <p:cNvPr id="6" name="Picture 2" descr="A screenshot depicts a bitmap graphic image of Stonehenge. An inset highlights a small portion of Stonehenge represented on a checkerboard. The text pointing to one of the squares in the checkerboard reads “One gray pixel stored as 100101101001011010010110.”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467" y="1658368"/>
            <a:ext cx="7322669" cy="4114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1509918"/>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A: Objectives (2 of 2)</a:t>
            </a:r>
          </a:p>
        </p:txBody>
      </p:sp>
      <p:sp>
        <p:nvSpPr>
          <p:cNvPr id="3" name="Content Placeholder 2"/>
          <p:cNvSpPr>
            <a:spLocks noGrp="1"/>
          </p:cNvSpPr>
          <p:nvPr>
            <p:ph idx="1"/>
          </p:nvPr>
        </p:nvSpPr>
        <p:spPr/>
        <p:txBody>
          <a:bodyPr/>
          <a:lstStyle/>
          <a:p>
            <a:r>
              <a:rPr lang="en-US" dirty="0"/>
              <a:t>Distinguish between data that would be represented by binary numbers and data that would be represented by ASCII or Unicode</a:t>
            </a:r>
          </a:p>
          <a:p>
            <a:r>
              <a:rPr lang="en-US" dirty="0"/>
              <a:t>Explain how OCR relates to ASCII and Unicode</a:t>
            </a:r>
          </a:p>
          <a:p>
            <a:r>
              <a:rPr lang="en-US" dirty="0"/>
              <a:t>Describe the difference between lossy and lossless compression</a:t>
            </a:r>
          </a:p>
          <a:p>
            <a:r>
              <a:rPr lang="en-US" dirty="0"/>
              <a:t>Demonstrate how to compress a file</a:t>
            </a:r>
          </a:p>
        </p:txBody>
      </p:sp>
    </p:spTree>
    <p:extLst>
      <p:ext uri="{BB962C8B-B14F-4D97-AF65-F5344CB8AC3E}">
        <p14:creationId xmlns:p14="http://schemas.microsoft.com/office/powerpoint/2010/main" val="12116212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Bitmap Basics (3 of</a:t>
            </a:r>
            <a:r>
              <a:rPr lang="en-US" baseline="0" dirty="0"/>
              <a:t> 6)</a:t>
            </a:r>
            <a:endParaRPr lang="en-US" dirty="0"/>
          </a:p>
        </p:txBody>
      </p:sp>
      <p:sp>
        <p:nvSpPr>
          <p:cNvPr id="3" name="Content Placeholder 2"/>
          <p:cNvSpPr>
            <a:spLocks noGrp="1"/>
          </p:cNvSpPr>
          <p:nvPr>
            <p:ph idx="1"/>
          </p:nvPr>
        </p:nvSpPr>
        <p:spPr/>
        <p:txBody>
          <a:bodyPr/>
          <a:lstStyle/>
          <a:p>
            <a:r>
              <a:rPr lang="en-US" dirty="0"/>
              <a:t>You can create a bitmap graphic from scratch using the tools provided by graphics software — specifically a category of graphics software referred to as paint software</a:t>
            </a:r>
          </a:p>
          <a:p>
            <a:r>
              <a:rPr lang="en-US" dirty="0"/>
              <a:t>Examples of paint software are Adobe Photoshop, Apple Photos, and Microsoft Paint</a:t>
            </a:r>
          </a:p>
        </p:txBody>
      </p:sp>
    </p:spTree>
    <p:extLst>
      <p:ext uri="{BB962C8B-B14F-4D97-AF65-F5344CB8AC3E}">
        <p14:creationId xmlns:p14="http://schemas.microsoft.com/office/powerpoint/2010/main" val="15215009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Bitmap Basics (4 of 6)</a:t>
            </a:r>
          </a:p>
        </p:txBody>
      </p:sp>
      <p:sp>
        <p:nvSpPr>
          <p:cNvPr id="5" name="Content Placeholder 4"/>
          <p:cNvSpPr>
            <a:spLocks noGrp="1"/>
          </p:cNvSpPr>
          <p:nvPr>
            <p:ph idx="1"/>
          </p:nvPr>
        </p:nvSpPr>
        <p:spPr/>
        <p:txBody>
          <a:bodyPr>
            <a:noAutofit/>
          </a:bodyPr>
          <a:lstStyle/>
          <a:p>
            <a:pPr marL="285750" indent="-285750">
              <a:buFont typeface="Arial" pitchFamily="34" charset="0"/>
              <a:buChar char="•"/>
            </a:pPr>
            <a:r>
              <a:rPr lang="en-US" dirty="0"/>
              <a:t>You can use a </a:t>
            </a:r>
            <a:r>
              <a:rPr lang="en-US" b="1" dirty="0"/>
              <a:t>scanner</a:t>
            </a:r>
            <a:r>
              <a:rPr lang="en-US" dirty="0"/>
              <a:t> to convert a printed image into a bitmap graphic</a:t>
            </a:r>
          </a:p>
          <a:p>
            <a:pPr marL="285750" indent="-285750">
              <a:buFont typeface="Arial" pitchFamily="34" charset="0"/>
              <a:buChar char="•"/>
            </a:pPr>
            <a:r>
              <a:rPr lang="en-US" dirty="0"/>
              <a:t>A scanner divides an image into a fine grid of cells and assigns a digital value for the color of each cell</a:t>
            </a:r>
          </a:p>
          <a:p>
            <a:pPr marL="285750" indent="-285750">
              <a:buFont typeface="Arial" pitchFamily="34" charset="0"/>
              <a:buChar char="•"/>
            </a:pPr>
            <a:r>
              <a:rPr lang="en-US" dirty="0"/>
              <a:t>As a scan progresses, the values are transferred to a digital device and stored as a bitmap graphics file</a:t>
            </a:r>
          </a:p>
        </p:txBody>
      </p:sp>
    </p:spTree>
    <p:extLst>
      <p:ext uri="{BB962C8B-B14F-4D97-AF65-F5344CB8AC3E}">
        <p14:creationId xmlns:p14="http://schemas.microsoft.com/office/powerpoint/2010/main" val="39809214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7594" y="160856"/>
            <a:ext cx="8032638" cy="1004011"/>
          </a:xfrm>
        </p:spPr>
        <p:txBody>
          <a:bodyPr/>
          <a:lstStyle/>
          <a:p>
            <a:r>
              <a:rPr lang="en-US" dirty="0"/>
              <a:t>Bitmap Basics (5 of 6)</a:t>
            </a:r>
          </a:p>
        </p:txBody>
      </p:sp>
      <p:sp>
        <p:nvSpPr>
          <p:cNvPr id="5" name="Content Placeholder 4"/>
          <p:cNvSpPr>
            <a:spLocks noGrp="1"/>
          </p:cNvSpPr>
          <p:nvPr>
            <p:ph type="body" sz="half" idx="2"/>
          </p:nvPr>
        </p:nvSpPr>
        <p:spPr>
          <a:xfrm>
            <a:off x="219137" y="1397508"/>
            <a:ext cx="8835902" cy="2063322"/>
          </a:xfrm>
        </p:spPr>
        <p:txBody>
          <a:bodyPr>
            <a:noAutofit/>
          </a:bodyPr>
          <a:lstStyle/>
          <a:p>
            <a:pPr marL="285750" indent="-285750">
              <a:buFont typeface="Arial" pitchFamily="34" charset="0"/>
              <a:buChar char="•"/>
            </a:pPr>
            <a:r>
              <a:rPr lang="en-US" sz="2400" dirty="0"/>
              <a:t>To scan an image, turn on the scanner and start your scanner software. Place the image face down on the scanner glass, then use the scanner software to initiate the scan. The scanned image is saved in memory and can then be saved on your computer’s hard disk or in another storage location. </a:t>
            </a:r>
          </a:p>
        </p:txBody>
      </p:sp>
      <p:pic>
        <p:nvPicPr>
          <p:cNvPr id="1026" name="Picture 2" descr="A photo of a scanner with a paper placed on the scanner glass with the image facing downward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0885" y="3443734"/>
            <a:ext cx="2482231" cy="2725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1612100"/>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Bitmap Basics (6 of 6)</a:t>
            </a:r>
          </a:p>
        </p:txBody>
      </p:sp>
      <p:sp>
        <p:nvSpPr>
          <p:cNvPr id="3" name="Content Placeholder 2"/>
          <p:cNvSpPr>
            <a:spLocks noGrp="1"/>
          </p:cNvSpPr>
          <p:nvPr>
            <p:ph idx="1"/>
          </p:nvPr>
        </p:nvSpPr>
        <p:spPr/>
        <p:txBody>
          <a:bodyPr>
            <a:normAutofit/>
          </a:bodyPr>
          <a:lstStyle/>
          <a:p>
            <a:r>
              <a:rPr lang="en-US" dirty="0"/>
              <a:t>In a digital camera, the lens focuses light from the image onto a small image sensor called a </a:t>
            </a:r>
            <a:r>
              <a:rPr lang="en-US" b="1" dirty="0"/>
              <a:t>CCD</a:t>
            </a:r>
            <a:r>
              <a:rPr lang="en-US" dirty="0"/>
              <a:t> (charge-coupled device)</a:t>
            </a:r>
          </a:p>
          <a:p>
            <a:r>
              <a:rPr lang="en-US" dirty="0"/>
              <a:t>A CCD contains a grid of tiny light-sensitive diodes called </a:t>
            </a:r>
            <a:r>
              <a:rPr lang="en-US" b="1" dirty="0"/>
              <a:t>photosites</a:t>
            </a:r>
          </a:p>
          <a:p>
            <a:r>
              <a:rPr lang="en-US" dirty="0"/>
              <a:t>Photosites correspond to pixels; the more pixels used to capture an image, the higher its resolution</a:t>
            </a:r>
          </a:p>
          <a:p>
            <a:r>
              <a:rPr lang="en-US" dirty="0"/>
              <a:t>Cameras, scanners, and graphics software offer a choice of bitmap formats, such as BMP, RAW, TIFF, JPEG, GIF, and PNG</a:t>
            </a:r>
          </a:p>
        </p:txBody>
      </p:sp>
    </p:spTree>
    <p:extLst>
      <p:ext uri="{BB962C8B-B14F-4D97-AF65-F5344CB8AC3E}">
        <p14:creationId xmlns:p14="http://schemas.microsoft.com/office/powerpoint/2010/main" val="30615099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174746"/>
            <a:ext cx="8073288" cy="797711"/>
          </a:xfrm>
        </p:spPr>
        <p:txBody>
          <a:bodyPr/>
          <a:lstStyle/>
          <a:p>
            <a:r>
              <a:rPr lang="en-US" dirty="0"/>
              <a:t>Bitmap Data Representation (1 of 3)</a:t>
            </a:r>
          </a:p>
        </p:txBody>
      </p:sp>
      <p:sp>
        <p:nvSpPr>
          <p:cNvPr id="5" name="Content Placeholder 4"/>
          <p:cNvSpPr>
            <a:spLocks noGrp="1"/>
          </p:cNvSpPr>
          <p:nvPr>
            <p:ph type="body" sz="half" idx="2"/>
          </p:nvPr>
        </p:nvSpPr>
        <p:spPr>
          <a:xfrm>
            <a:off x="188657" y="1178560"/>
            <a:ext cx="8835902" cy="2885440"/>
          </a:xfrm>
        </p:spPr>
        <p:txBody>
          <a:bodyPr>
            <a:noAutofit/>
          </a:bodyPr>
          <a:lstStyle/>
          <a:p>
            <a:pPr marL="285750" indent="-285750">
              <a:buFont typeface="Arial" pitchFamily="34" charset="0"/>
              <a:buChar char="•"/>
            </a:pPr>
            <a:r>
              <a:rPr lang="en-US" sz="2400" dirty="0"/>
              <a:t>Color and resolution are key elements in bitmap data representation</a:t>
            </a:r>
          </a:p>
          <a:p>
            <a:pPr marL="285750" indent="-285750">
              <a:buFont typeface="Arial" pitchFamily="34" charset="0"/>
              <a:buChar char="•"/>
            </a:pPr>
            <a:r>
              <a:rPr lang="en-US" sz="2400" dirty="0"/>
              <a:t>Today’s color display devices represent color using the </a:t>
            </a:r>
            <a:r>
              <a:rPr lang="en-US" sz="2400" b="1" dirty="0"/>
              <a:t>RGB color model</a:t>
            </a:r>
          </a:p>
          <a:p>
            <a:pPr marL="285750" indent="-285750">
              <a:buFont typeface="Arial" pitchFamily="34" charset="0"/>
              <a:buChar char="•"/>
            </a:pPr>
            <a:r>
              <a:rPr lang="en-US" sz="2400" dirty="0"/>
              <a:t>Look at the center where the circles intersect to see the color that is generated. Color numbers are shown in decimal, hexadecimal, and binary.</a:t>
            </a:r>
          </a:p>
        </p:txBody>
      </p:sp>
      <p:pic>
        <p:nvPicPr>
          <p:cNvPr id="7" name="Picture 6" descr="An illustration depicts the RGB color representation for the colors white and violet. The text below the illustration reads “Look at the center where the circles intersect to see the color that is generated. Color values are shown in decimal, hexadecimal, and binary.&quot; For the color white, the three circles colored red, green, and blue each with value “255” are represented overlapping each other. The central portion, where the three circles overlap is shaded in white. The region where the red and blue circles are overlapping is represented in purple. The region where the red and green circles overlap each other is represented in yellow. The region where the green and blue circles overlap each other is represented in light blue. The color values are indicated in decimal format as “Red: 255,” “Green: 255,” “Blue: 255.” The color values are indicated in hexadecimal format as “#FFFFFF”. The color values are represented in binary format as “Red: 11111111 Blue: 11111111 Green: 11111111.” For the color violet, the three circles colored red with value “238,” green with value “130,” and blue with value “238” are represented overlapping each other. The central portion, where the three circles overlap is shaded in violet. The region where the red and blue circles are overlapping is represented in purple. The region where the red and green circles overlap each other is represented in bright yellowish orange. The region where the green and blue circles overlap each other is represented in dark blue. The color values are indicated in decimal format as “Red: 238,” “Green: 130,” “Blue: 238.” The color values are indicated in hexadecimal format as “#EE82EE”. The color values are represented in binary format as “Red: 11101110 Blue: 10000010 Green: 11101110.”"/>
          <p:cNvPicPr>
            <a:picLocks noChangeAspect="1"/>
          </p:cNvPicPr>
          <p:nvPr/>
        </p:nvPicPr>
        <p:blipFill>
          <a:blip r:embed="rId2" cstate="print"/>
          <a:stretch>
            <a:fillRect/>
          </a:stretch>
        </p:blipFill>
        <p:spPr>
          <a:xfrm>
            <a:off x="2812098" y="4135393"/>
            <a:ext cx="3096185" cy="1961005"/>
          </a:xfrm>
          <a:prstGeom prst="rect">
            <a:avLst/>
          </a:prstGeom>
        </p:spPr>
      </p:pic>
    </p:spTree>
    <p:extLst>
      <p:ext uri="{BB962C8B-B14F-4D97-AF65-F5344CB8AC3E}">
        <p14:creationId xmlns:p14="http://schemas.microsoft.com/office/powerpoint/2010/main" val="1521500908"/>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Bitmap Data Representation (2 of 3)</a:t>
            </a:r>
          </a:p>
        </p:txBody>
      </p:sp>
      <p:sp>
        <p:nvSpPr>
          <p:cNvPr id="3" name="Content Placeholder 2"/>
          <p:cNvSpPr>
            <a:spLocks noGrp="1"/>
          </p:cNvSpPr>
          <p:nvPr>
            <p:ph idx="1"/>
          </p:nvPr>
        </p:nvSpPr>
        <p:spPr/>
        <p:txBody>
          <a:bodyPr>
            <a:normAutofit lnSpcReduction="10000"/>
          </a:bodyPr>
          <a:lstStyle/>
          <a:p>
            <a:r>
              <a:rPr lang="en-US" dirty="0"/>
              <a:t>Color values can be specified in decimal (base 10), hexadecimal (base 16), or binary (base 2)</a:t>
            </a:r>
          </a:p>
          <a:p>
            <a:r>
              <a:rPr lang="en-US" dirty="0"/>
              <a:t>With 8 bits used to represent each color value, one pixel requires 24 bits</a:t>
            </a:r>
          </a:p>
          <a:p>
            <a:r>
              <a:rPr lang="en-US" dirty="0"/>
              <a:t>The number of colors available in a graphic is referred to as </a:t>
            </a:r>
            <a:r>
              <a:rPr lang="en-US" b="1" dirty="0"/>
              <a:t>color depth</a:t>
            </a:r>
          </a:p>
          <a:p>
            <a:r>
              <a:rPr lang="en-US" dirty="0"/>
              <a:t>The dimensions of the grid that forms a bitmap graphic are referred to as </a:t>
            </a:r>
            <a:r>
              <a:rPr lang="en-US" b="1" dirty="0"/>
              <a:t>image resolution</a:t>
            </a:r>
          </a:p>
          <a:p>
            <a:r>
              <a:rPr lang="en-US" dirty="0"/>
              <a:t>High-resolution graphics contain more data than low-resolution graphics; more data makes it possible to display and print high-quality images that are sharper and clearer</a:t>
            </a:r>
          </a:p>
        </p:txBody>
      </p:sp>
    </p:spTree>
    <p:extLst>
      <p:ext uri="{BB962C8B-B14F-4D97-AF65-F5344CB8AC3E}">
        <p14:creationId xmlns:p14="http://schemas.microsoft.com/office/powerpoint/2010/main" val="39809214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Bitmap Data Representation (3 of 3)</a:t>
            </a:r>
          </a:p>
        </p:txBody>
      </p:sp>
      <p:sp>
        <p:nvSpPr>
          <p:cNvPr id="4" name="Content Placeholder 3"/>
          <p:cNvSpPr>
            <a:spLocks noGrp="1"/>
          </p:cNvSpPr>
          <p:nvPr>
            <p:ph type="body" sz="half" idx="2"/>
          </p:nvPr>
        </p:nvSpPr>
        <p:spPr>
          <a:xfrm>
            <a:off x="127697" y="1491996"/>
            <a:ext cx="8835902" cy="1374648"/>
          </a:xfrm>
        </p:spPr>
        <p:txBody>
          <a:bodyPr>
            <a:noAutofit/>
          </a:bodyPr>
          <a:lstStyle/>
          <a:p>
            <a:pPr marL="285750" indent="-285750">
              <a:buFont typeface="Arial" pitchFamily="34" charset="0"/>
              <a:buChar char="•"/>
            </a:pPr>
            <a:r>
              <a:rPr lang="en-US" sz="2600" dirty="0"/>
              <a:t>Graphics software, such as Adobe Photoshop, can help you gauge how large an image can be printed before the quality begins  to deteriorate</a:t>
            </a:r>
          </a:p>
        </p:txBody>
      </p:sp>
      <p:pic>
        <p:nvPicPr>
          <p:cNvPr id="5" name="Picture 4" descr="A screenshot of a window titled “Image Size.” The window has three sections. The first section lists the pixel dimension as: “14.4 M,  Width: 1936 pixels;  Height: 2592 pixels.”  The second section of the window provides options for adjusting the document size. The options listed are “width: 12.907 inches,” “Height: 17.28 inches,” and “Resolution: 150  (ixels/inch.” The third section of the window is with checkboxes “Scale Styles,” “Constrain Proportions,” and “Resample Image.” The supporting text pointing the options listed in first and second sections reads “Check these specifications to determine maximum print size.” The supporting text pointing to the checkbox – Resample Image reads “Resampling an image requires pixel interpolation and may decrease the image quality. To maintain quality, do not resample.”"/>
          <p:cNvPicPr>
            <a:picLocks noChangeAspect="1"/>
          </p:cNvPicPr>
          <p:nvPr/>
        </p:nvPicPr>
        <p:blipFill>
          <a:blip r:embed="rId2" cstate="print"/>
          <a:stretch>
            <a:fillRect/>
          </a:stretch>
        </p:blipFill>
        <p:spPr>
          <a:xfrm>
            <a:off x="1735389" y="3003796"/>
            <a:ext cx="6076929" cy="2777931"/>
          </a:xfrm>
          <a:prstGeom prst="rect">
            <a:avLst/>
          </a:prstGeom>
        </p:spPr>
      </p:pic>
    </p:spTree>
    <p:extLst>
      <p:ext uri="{BB962C8B-B14F-4D97-AF65-F5344CB8AC3E}">
        <p14:creationId xmlns:p14="http://schemas.microsoft.com/office/powerpoint/2010/main" val="1521500908"/>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Compression (1 of 2)</a:t>
            </a:r>
          </a:p>
        </p:txBody>
      </p:sp>
      <p:sp>
        <p:nvSpPr>
          <p:cNvPr id="3" name="Content Placeholder 2"/>
          <p:cNvSpPr>
            <a:spLocks noGrp="1"/>
          </p:cNvSpPr>
          <p:nvPr>
            <p:ph idx="1"/>
          </p:nvPr>
        </p:nvSpPr>
        <p:spPr/>
        <p:txBody>
          <a:bodyPr/>
          <a:lstStyle/>
          <a:p>
            <a:r>
              <a:rPr lang="en-US" b="1" dirty="0"/>
              <a:t>Image compression </a:t>
            </a:r>
            <a:r>
              <a:rPr lang="en-US" dirty="0"/>
              <a:t>refers to any technique that recodes the data in an image file so that it contains fewer bits</a:t>
            </a:r>
          </a:p>
          <a:p>
            <a:r>
              <a:rPr lang="en-US" b="1" dirty="0"/>
              <a:t>Run-length encoding </a:t>
            </a:r>
            <a:r>
              <a:rPr lang="en-US" dirty="0"/>
              <a:t>(RLE) is a type of lossless compression that replaces a series of similarly colored pixels with a binary code that indicates the number of pixels and their colors</a:t>
            </a:r>
          </a:p>
        </p:txBody>
      </p:sp>
    </p:spTree>
    <p:extLst>
      <p:ext uri="{BB962C8B-B14F-4D97-AF65-F5344CB8AC3E}">
        <p14:creationId xmlns:p14="http://schemas.microsoft.com/office/powerpoint/2010/main" val="39809214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270543"/>
            <a:ext cx="8000717" cy="774488"/>
          </a:xfrm>
        </p:spPr>
        <p:txBody>
          <a:bodyPr/>
          <a:lstStyle/>
          <a:p>
            <a:r>
              <a:rPr lang="en-US" dirty="0"/>
              <a:t>Image Compression (2 of 2)</a:t>
            </a:r>
          </a:p>
        </p:txBody>
      </p:sp>
      <p:sp>
        <p:nvSpPr>
          <p:cNvPr id="4" name="Content Placeholder 3"/>
          <p:cNvSpPr>
            <a:spLocks noGrp="1"/>
          </p:cNvSpPr>
          <p:nvPr>
            <p:ph type="body" sz="half" idx="2"/>
          </p:nvPr>
        </p:nvSpPr>
        <p:spPr>
          <a:xfrm>
            <a:off x="188657" y="1235170"/>
            <a:ext cx="8835902" cy="1818640"/>
          </a:xfrm>
        </p:spPr>
        <p:txBody>
          <a:bodyPr>
            <a:noAutofit/>
          </a:bodyPr>
          <a:lstStyle/>
          <a:p>
            <a:pPr marL="285750" indent="-285750">
              <a:buFont typeface="Arial" pitchFamily="34" charset="0"/>
              <a:buChar char="•"/>
            </a:pPr>
            <a:r>
              <a:rPr lang="en-US" sz="2600" dirty="0"/>
              <a:t>Lossy compression techniques discard some data from an image to shrink its file size</a:t>
            </a:r>
          </a:p>
          <a:p>
            <a:pPr marL="285750" indent="-285750">
              <a:buFont typeface="Arial" pitchFamily="34" charset="0"/>
              <a:buChar char="•"/>
            </a:pPr>
            <a:r>
              <a:rPr lang="en-US" sz="2600" dirty="0"/>
              <a:t>For many images, lossy compression results in only a minor reduction in the sharpness of the images</a:t>
            </a:r>
          </a:p>
        </p:txBody>
      </p:sp>
      <p:pic>
        <p:nvPicPr>
          <p:cNvPr id="1026" name="Picture 2" descr="An illustration with two photos compares the quality of a noncompressed and a 35% compressed image. The image on the left show a noncompressed photo of grilled vegetables. The image to the right shows  the 35% compressed image of the same image shown to the lieft. The vegetables appear to be small with less detailing compared to that of the image in section A.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329" y="3147536"/>
            <a:ext cx="8455343" cy="2818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1509918"/>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Modifying Bitmap Images (1 of 2)</a:t>
            </a:r>
          </a:p>
        </p:txBody>
      </p:sp>
      <p:sp>
        <p:nvSpPr>
          <p:cNvPr id="3" name="Content Placeholder 2"/>
          <p:cNvSpPr>
            <a:spLocks noGrp="1"/>
          </p:cNvSpPr>
          <p:nvPr>
            <p:ph idx="1"/>
          </p:nvPr>
        </p:nvSpPr>
        <p:spPr/>
        <p:txBody>
          <a:bodyPr/>
          <a:lstStyle/>
          <a:p>
            <a:r>
              <a:rPr lang="en-US" dirty="0"/>
              <a:t>Photoshop software and a host of local and online apps make it easy to modify digital images</a:t>
            </a:r>
          </a:p>
          <a:p>
            <a:r>
              <a:rPr lang="en-US" dirty="0"/>
              <a:t>Photoediting software includes sophisticated tools based on graphics algorithms that produce amazing transformations of digital images</a:t>
            </a:r>
          </a:p>
        </p:txBody>
      </p:sp>
    </p:spTree>
    <p:extLst>
      <p:ext uri="{BB962C8B-B14F-4D97-AF65-F5344CB8AC3E}">
        <p14:creationId xmlns:p14="http://schemas.microsoft.com/office/powerpoint/2010/main" val="1521500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Representation Basics (1 of 4)</a:t>
            </a:r>
          </a:p>
        </p:txBody>
      </p:sp>
      <p:sp>
        <p:nvSpPr>
          <p:cNvPr id="3" name="Content Placeholder 2"/>
          <p:cNvSpPr>
            <a:spLocks noGrp="1"/>
          </p:cNvSpPr>
          <p:nvPr>
            <p:ph idx="1"/>
          </p:nvPr>
        </p:nvSpPr>
        <p:spPr/>
        <p:txBody>
          <a:bodyPr>
            <a:normAutofit/>
          </a:bodyPr>
          <a:lstStyle/>
          <a:p>
            <a:r>
              <a:rPr lang="en-US" b="1" dirty="0"/>
              <a:t>Data</a:t>
            </a:r>
            <a:r>
              <a:rPr lang="en-US" dirty="0"/>
              <a:t> refers to the </a:t>
            </a:r>
            <a:r>
              <a:rPr lang="en-US" dirty="0">
                <a:solidFill>
                  <a:srgbClr val="FF0000"/>
                </a:solidFill>
              </a:rPr>
              <a:t>symbols</a:t>
            </a:r>
            <a:r>
              <a:rPr lang="en-US" dirty="0"/>
              <a:t> that represent people, events, things, and ideas. Data can be a name, a number, the colors in a photograph, or the notes in a musical composition</a:t>
            </a:r>
          </a:p>
          <a:p>
            <a:r>
              <a:rPr lang="en-US" b="1" dirty="0"/>
              <a:t>Data Representation</a:t>
            </a:r>
            <a:r>
              <a:rPr lang="en-US" dirty="0"/>
              <a:t> refers to the form in which data is stored, processed, and transmitted </a:t>
            </a:r>
          </a:p>
          <a:p>
            <a:r>
              <a:rPr lang="en-US" dirty="0"/>
              <a:t>Devices such as smartphones, iPods, and computers store data in digital formats that can be handled by electronic circuitry</a:t>
            </a:r>
          </a:p>
        </p:txBody>
      </p:sp>
    </p:spTree>
    <p:extLst>
      <p:ext uri="{BB962C8B-B14F-4D97-AF65-F5344CB8AC3E}">
        <p14:creationId xmlns:p14="http://schemas.microsoft.com/office/powerpoint/2010/main" val="12116212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Modifying Bitmap Images (2 of 2)</a:t>
            </a:r>
          </a:p>
        </p:txBody>
      </p:sp>
      <p:sp>
        <p:nvSpPr>
          <p:cNvPr id="3" name="Content Placeholder 2"/>
          <p:cNvSpPr>
            <a:spLocks noGrp="1"/>
          </p:cNvSpPr>
          <p:nvPr>
            <p:ph idx="1"/>
          </p:nvPr>
        </p:nvSpPr>
        <p:spPr>
          <a:xfrm>
            <a:off x="228600" y="1295400"/>
            <a:ext cx="8763000" cy="4830763"/>
          </a:xfrm>
        </p:spPr>
        <p:txBody>
          <a:bodyPr>
            <a:normAutofit fontScale="85000" lnSpcReduction="10000"/>
          </a:bodyPr>
          <a:lstStyle/>
          <a:p>
            <a:r>
              <a:rPr lang="en-US" sz="2800" dirty="0"/>
              <a:t>Characteristics of bitmap that can be modified:</a:t>
            </a:r>
          </a:p>
          <a:p>
            <a:pPr lvl="1"/>
            <a:r>
              <a:rPr lang="en-US" sz="2600" b="1" dirty="0"/>
              <a:t>Noise reduction </a:t>
            </a:r>
            <a:r>
              <a:rPr lang="en-US" sz="2600" dirty="0"/>
              <a:t>– “noise” refers to spots, dust, and scratches left on old photos after they are scanned</a:t>
            </a:r>
          </a:p>
          <a:p>
            <a:pPr lvl="1"/>
            <a:r>
              <a:rPr lang="en-US" sz="2600" b="1" dirty="0"/>
              <a:t>Image enhancement </a:t>
            </a:r>
            <a:r>
              <a:rPr lang="en-US" sz="2600" dirty="0"/>
              <a:t>– improves brightness, color saturation, and focus</a:t>
            </a:r>
          </a:p>
          <a:p>
            <a:pPr lvl="1"/>
            <a:r>
              <a:rPr lang="en-US" sz="2600" b="1" dirty="0"/>
              <a:t>Selective color change </a:t>
            </a:r>
            <a:r>
              <a:rPr lang="en-US" sz="2600" dirty="0"/>
              <a:t>– algorithms are used to colorize black and white photos</a:t>
            </a:r>
          </a:p>
          <a:p>
            <a:pPr lvl="1"/>
            <a:r>
              <a:rPr lang="en-US" sz="2600" b="1" dirty="0"/>
              <a:t>Correcting image distortion </a:t>
            </a:r>
            <a:r>
              <a:rPr lang="en-US" sz="2600" dirty="0"/>
              <a:t>– reconstructing perspective with photoediting</a:t>
            </a:r>
          </a:p>
          <a:p>
            <a:pPr lvl="1"/>
            <a:r>
              <a:rPr lang="en-US" sz="2600" b="1" dirty="0"/>
              <a:t>Cloning</a:t>
            </a:r>
            <a:r>
              <a:rPr lang="en-US" sz="2600" dirty="0"/>
              <a:t> – employs algorithms pulling pixels from one area and moving them to another</a:t>
            </a:r>
          </a:p>
          <a:p>
            <a:pPr lvl="1"/>
            <a:r>
              <a:rPr lang="en-US" sz="2600" b="1" dirty="0"/>
              <a:t>Inpainting</a:t>
            </a:r>
            <a:r>
              <a:rPr lang="en-US" sz="2600" dirty="0"/>
              <a:t> – reconstructing lost or unwanted areas in a photo</a:t>
            </a:r>
          </a:p>
          <a:p>
            <a:pPr lvl="1"/>
            <a:r>
              <a:rPr lang="en-US" sz="2600" b="1" dirty="0"/>
              <a:t>Digital compositing </a:t>
            </a:r>
            <a:r>
              <a:rPr lang="en-US" sz="2600" dirty="0"/>
              <a:t>– assembling more than one image into one by using clipping paths and alpha bending</a:t>
            </a:r>
          </a:p>
        </p:txBody>
      </p:sp>
    </p:spTree>
    <p:extLst>
      <p:ext uri="{BB962C8B-B14F-4D97-AF65-F5344CB8AC3E}">
        <p14:creationId xmlns:p14="http://schemas.microsoft.com/office/powerpoint/2010/main" val="39809214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Panoramic and 360 Images (1 of 3)</a:t>
            </a:r>
          </a:p>
        </p:txBody>
      </p:sp>
      <p:sp>
        <p:nvSpPr>
          <p:cNvPr id="3" name="Content Placeholder 2"/>
          <p:cNvSpPr>
            <a:spLocks noGrp="1"/>
          </p:cNvSpPr>
          <p:nvPr>
            <p:ph idx="1"/>
          </p:nvPr>
        </p:nvSpPr>
        <p:spPr/>
        <p:txBody>
          <a:bodyPr/>
          <a:lstStyle/>
          <a:p>
            <a:r>
              <a:rPr lang="en-US" dirty="0"/>
              <a:t>Photos are no longer limited to flat rectangles; gone beyond the box to become panoramic views, 360-degree images, and immersive photo spheres</a:t>
            </a:r>
          </a:p>
          <a:p>
            <a:r>
              <a:rPr lang="en-US" dirty="0"/>
              <a:t>These image formats are made possible by a technology called image stitching</a:t>
            </a:r>
          </a:p>
          <a:p>
            <a:r>
              <a:rPr lang="en-US" b="1" dirty="0"/>
              <a:t>Image stitching </a:t>
            </a:r>
            <a:r>
              <a:rPr lang="en-US" dirty="0"/>
              <a:t>(or photo stitching) creates a panoramic image by combining two or more separate photographs that have overlapping edges</a:t>
            </a:r>
          </a:p>
          <a:p>
            <a:r>
              <a:rPr lang="en-US" dirty="0"/>
              <a:t>The photos are captured from a fixed location</a:t>
            </a:r>
          </a:p>
          <a:p>
            <a:r>
              <a:rPr lang="en-US" dirty="0"/>
              <a:t>Stitching uses photos in standard bitmap formats, such as JPEG and PNG</a:t>
            </a:r>
          </a:p>
        </p:txBody>
      </p:sp>
    </p:spTree>
    <p:extLst>
      <p:ext uri="{BB962C8B-B14F-4D97-AF65-F5344CB8AC3E}">
        <p14:creationId xmlns:p14="http://schemas.microsoft.com/office/powerpoint/2010/main" val="30615099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205226"/>
            <a:ext cx="8032638" cy="1004011"/>
          </a:xfrm>
        </p:spPr>
        <p:txBody>
          <a:bodyPr/>
          <a:lstStyle/>
          <a:p>
            <a:r>
              <a:rPr lang="en-US" dirty="0"/>
              <a:t>Panoramic and 360 Images (2 of 3)</a:t>
            </a:r>
          </a:p>
        </p:txBody>
      </p:sp>
      <p:pic>
        <p:nvPicPr>
          <p:cNvPr id="1026" name="Picture 2" descr="An illustration with three sections depicts the different kinds of images formed through image stitching. Section A depicts the photo of a beach with palm trees and hills located at a distance. The supporting text associated with this section reads “Rectilinear projections are viewed in a two-dimensional plane, typically as a long horizontal photo. These images can be produced using the panoramic feature of a digital camera.”&#10;Section B depicts the 360 degrees view of the same image represented in section A. The image appears to be pasted on the sides, back and top in the interior of a transparent cylinder. The supporting text associated with this section reads “Cylindrical projections produce a 360-degree image similar to the view from a merry-go-round. Images are captured from the front, back, and sides, and then stitched together.” Section C depicts the spherical view of the photo represented in section A. The photo is represented on a sphere. The supporting text associated with this section reads “Spherical projections include images from the 360-degree vertical view as well as the 360-degree horizontal panorama.”&#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85" y="1778279"/>
            <a:ext cx="3457581" cy="1275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Alt Text will be entered he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1566" y="1330514"/>
            <a:ext cx="2620110" cy="2018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descr="An illustration with three sections depicts the different kinds of images formed through image stitching. Section A depicts the photo of a beach with palm trees and hills located at a distance. The supporting text associated with this section reads “Rectilinear projections are viewed in a two-dimensional plane, typically as a long horizontal photo. These images can be produced using the panoramic feature of a digital camera.”&#10;Section B depicts the 360 degrees view of the same image represented in section A. The image appears to be pasted on the sides, back and top in the interior of a transparent cylinder. The supporting text associated with this section reads “Cylindrical projections produce a 360-degree image similar to the view from a merry-go-round. Images are captured from the front, back, and sides, and then stitched together.” Section C depicts the spherical view of the photo represented in section A. The photo is represented on a sphere. The supporting text associated with this section reads “Spherical projections include images from the 360-degree vertical view as well as the 360-degree horizontal panorama.”&#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810" y="1301750"/>
            <a:ext cx="2409825" cy="207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descr="An illustration with three sections depicts the different kinds of images formed through image stitching. Section A depicts the photo of a beach with palm trees and hills located at a distance. The supporting text associated with this section reads “Rectilinear projections are viewed in a two-dimensional plane, typically as a long horizontal photo. These images can be produced using the panoramic feature of a digital camera.”&#10;Section B depicts the 360 degrees view of the same image represented in section A. The image appears to be pasted on the sides, back and top in the interior of a transparent cylinder. The supporting text associated with this section reads “Cylindrical projections produce a 360-degree image similar to the view from a merry-go-round. Images are captured from the front, back, and sides, and then stitched together.” Section C depicts the spherical view of the photo represented in section A. The photo is represented on a sphere. The supporting text associated with this section reads “Spherical projections include images from the 360-degree vertical view as well as the 360-degree horizontal panorama.”&#10;"/>
          <p:cNvSpPr>
            <a:spLocks noGrp="1"/>
          </p:cNvSpPr>
          <p:nvPr>
            <p:ph type="body" sz="half" idx="2"/>
          </p:nvPr>
        </p:nvSpPr>
        <p:spPr>
          <a:xfrm>
            <a:off x="153984" y="3495040"/>
            <a:ext cx="8847775" cy="2651760"/>
          </a:xfrm>
        </p:spPr>
        <p:txBody>
          <a:bodyPr>
            <a:noAutofit/>
          </a:bodyPr>
          <a:lstStyle/>
          <a:p>
            <a:pPr marL="457200" indent="-457200">
              <a:buFont typeface="+mj-lt"/>
              <a:buAutoNum type="arabicPeriod"/>
            </a:pPr>
            <a:r>
              <a:rPr lang="en-US" sz="2000" b="1" dirty="0"/>
              <a:t>Rectilinear projections </a:t>
            </a:r>
            <a:r>
              <a:rPr lang="en-US" sz="2000" dirty="0"/>
              <a:t>are viewed in a two-dimensional plane, typically as a long horizontal photo. These images can be produced using the panoramic feature of a digital camera.</a:t>
            </a:r>
          </a:p>
          <a:p>
            <a:pPr marL="457200" indent="-457200">
              <a:buFont typeface="+mj-lt"/>
              <a:buAutoNum type="arabicPeriod"/>
            </a:pPr>
            <a:r>
              <a:rPr lang="en-US" sz="2000" b="1" dirty="0"/>
              <a:t>Cylindrical projections </a:t>
            </a:r>
            <a:r>
              <a:rPr lang="en-US" sz="2000" dirty="0"/>
              <a:t>produce a 360-degree image similar to the view from a merry-go-round. Images are captured from the front, back, and sides, and then stitched together.</a:t>
            </a:r>
          </a:p>
          <a:p>
            <a:pPr marL="457200" indent="-457200">
              <a:buFont typeface="+mj-lt"/>
              <a:buAutoNum type="arabicPeriod"/>
            </a:pPr>
            <a:r>
              <a:rPr lang="en-US" sz="2000" b="1" dirty="0"/>
              <a:t>Spherical projections </a:t>
            </a:r>
            <a:r>
              <a:rPr lang="en-US" sz="2000" dirty="0"/>
              <a:t>include images from the 360-degree vertical view as well as the 360-degree horizontal panorama.</a:t>
            </a:r>
          </a:p>
        </p:txBody>
      </p:sp>
    </p:spTree>
    <p:extLst>
      <p:ext uri="{BB962C8B-B14F-4D97-AF65-F5344CB8AC3E}">
        <p14:creationId xmlns:p14="http://schemas.microsoft.com/office/powerpoint/2010/main" val="1207203830"/>
      </p:ext>
    </p:extLst>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Panoramic and 360 Images (3</a:t>
            </a:r>
            <a:r>
              <a:rPr lang="en-US" baseline="0" dirty="0"/>
              <a:t> of 3)</a:t>
            </a:r>
            <a:endParaRPr lang="en-US" dirty="0"/>
          </a:p>
        </p:txBody>
      </p:sp>
      <p:sp>
        <p:nvSpPr>
          <p:cNvPr id="3" name="Content Placeholder 2"/>
          <p:cNvSpPr>
            <a:spLocks noGrp="1"/>
          </p:cNvSpPr>
          <p:nvPr>
            <p:ph idx="1"/>
          </p:nvPr>
        </p:nvSpPr>
        <p:spPr/>
        <p:txBody>
          <a:bodyPr>
            <a:normAutofit/>
          </a:bodyPr>
          <a:lstStyle/>
          <a:p>
            <a:r>
              <a:rPr lang="en-US" dirty="0"/>
              <a:t>A series of photos can be manually stitched together using software, such as Autopano and AutoStitch, but many digital cameras take care of stitching automatically</a:t>
            </a:r>
          </a:p>
          <a:p>
            <a:r>
              <a:rPr lang="en-US" dirty="0"/>
              <a:t>Apps, such as Google Street View and Photo Sphere, guide photographers through the rotational process to capture a 360-degree view, which is then stitched together into a continuous image.</a:t>
            </a:r>
          </a:p>
          <a:p>
            <a:r>
              <a:rPr lang="en-US" dirty="0"/>
              <a:t>Special cameras are also available for capturing and stitching photos for cylindrical and spherical projections</a:t>
            </a:r>
          </a:p>
        </p:txBody>
      </p:sp>
    </p:spTree>
    <p:extLst>
      <p:ext uri="{BB962C8B-B14F-4D97-AF65-F5344CB8AC3E}">
        <p14:creationId xmlns:p14="http://schemas.microsoft.com/office/powerpoint/2010/main" val="12072038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357626"/>
            <a:ext cx="8073288" cy="832545"/>
          </a:xfrm>
        </p:spPr>
        <p:txBody>
          <a:bodyPr/>
          <a:lstStyle/>
          <a:p>
            <a:r>
              <a:rPr lang="en-US" dirty="0"/>
              <a:t>Stereoscopy (1 of 3)</a:t>
            </a:r>
          </a:p>
        </p:txBody>
      </p:sp>
      <p:sp>
        <p:nvSpPr>
          <p:cNvPr id="5" name="Content Placeholder 4"/>
          <p:cNvSpPr>
            <a:spLocks noGrp="1"/>
          </p:cNvSpPr>
          <p:nvPr>
            <p:ph type="body" sz="half" idx="2"/>
          </p:nvPr>
        </p:nvSpPr>
        <p:spPr>
          <a:xfrm>
            <a:off x="158177" y="1412240"/>
            <a:ext cx="8835902" cy="1300480"/>
          </a:xfrm>
        </p:spPr>
        <p:txBody>
          <a:bodyPr>
            <a:noAutofit/>
          </a:bodyPr>
          <a:lstStyle/>
          <a:p>
            <a:pPr marL="285750" indent="-285750">
              <a:buFont typeface="Arial" pitchFamily="34" charset="0"/>
              <a:buChar char="•"/>
            </a:pPr>
            <a:r>
              <a:rPr lang="en-US" sz="2600" b="1" dirty="0"/>
              <a:t>Stereoscopic imaging </a:t>
            </a:r>
            <a:r>
              <a:rPr lang="en-US" sz="2600" dirty="0"/>
              <a:t>(or stereoscopy) is a graphical technique used to produce an illusion of spatial depth from flat, two-dimensional images</a:t>
            </a:r>
          </a:p>
        </p:txBody>
      </p:sp>
      <p:pic>
        <p:nvPicPr>
          <p:cNvPr id="6" name="Picture 4" descr="An illustration with three sections depicts the process of stereoscopic imaging. Section one depicts the flowchart representing the process of stereoscopic imaging as occurring in a human brain. The image of a palm tree is pointed to two eyes. Each eye points to a separate image of a palm tree which is, in turn, pointed to a single palm tree image. The gear wheels in the background of the palm tree image represent the brain. The supporting text associated with this section reads “Because human eyes are spaced apart, they project two slightly different images onto the retinas. Those images are processed by the brain, which constructs an image of the world that corresponds to a three-dimensional environment with spatial depth.”&#10;Section two depicts the photo of a smartphone displaying two similar photos, a steropair. Tall trees on a river bank can be seen in both the photos. The supporting text associated with this section reads “Most cameras capture a photo using only one lens, so the image does not convey spatial depth. Two cameras, or a camera with two front-facing lenses, can produce two photos called a stereo pair that mimic the dual images captured by human eyes. Two images from a stereo pair displayed side by side are called a stereogram.”&#10;Section three depicts the photo of a stereoscopic viewer with smartphone mounted in the slot at the top of the stereoscope. The supporting text associated with this section reads “Simply looking at two similar photographs does not produce a 3D experience. Each image must be viewed with only one eye. A stereoscopic viewer, or stereoscope, provides this differentiation using lenses. Old-fashioned stereoscopic viewers placed images 5–11&quot; away from the eyes and required a partition between the lenses to separate overlapping views.”&#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5468" y="2881797"/>
            <a:ext cx="4325403" cy="3005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7203830"/>
      </p:ext>
    </p:extLst>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Stereoscopy (2 of 3)</a:t>
            </a:r>
          </a:p>
        </p:txBody>
      </p:sp>
      <p:sp>
        <p:nvSpPr>
          <p:cNvPr id="5" name="Content Placeholder 4"/>
          <p:cNvSpPr>
            <a:spLocks noGrp="1"/>
          </p:cNvSpPr>
          <p:nvPr>
            <p:ph type="body" sz="half" idx="2"/>
          </p:nvPr>
        </p:nvSpPr>
        <p:spPr>
          <a:xfrm>
            <a:off x="168337" y="1584960"/>
            <a:ext cx="8835902" cy="1747520"/>
          </a:xfrm>
        </p:spPr>
        <p:txBody>
          <a:bodyPr>
            <a:noAutofit/>
          </a:bodyPr>
          <a:lstStyle/>
          <a:p>
            <a:pPr marL="285750" indent="-285750">
              <a:buFont typeface="Arial" pitchFamily="34" charset="0"/>
              <a:buChar char="•"/>
            </a:pPr>
            <a:r>
              <a:rPr lang="en-US" sz="2600" dirty="0"/>
              <a:t>Modern stereoscopic imaging uses digital images and viewers</a:t>
            </a:r>
          </a:p>
          <a:p>
            <a:pPr marL="285750" indent="-285750">
              <a:buFont typeface="Arial" pitchFamily="34" charset="0"/>
              <a:buChar char="•"/>
            </a:pPr>
            <a:r>
              <a:rPr lang="en-US" sz="2600" dirty="0"/>
              <a:t>A stereoscopic viewer, such as Google Cardboard, displays images generated by mobile devices</a:t>
            </a:r>
          </a:p>
        </p:txBody>
      </p:sp>
      <p:pic>
        <p:nvPicPr>
          <p:cNvPr id="6" name="Picture 3" descr="An illustration with two sections depicts digital stereoscopy. Section one depicts the photo of a Google Cardboard stereoscope represented as a cardboard with a slot for inserting the smartphone. Section two depicts the stereogram with two similar photographs of a car parked near the entrance of a huge building.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5231" y="3523774"/>
            <a:ext cx="5074333" cy="245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2517570"/>
      </p:ext>
    </p:extLst>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Stereoscopy (3 of 3)</a:t>
            </a:r>
          </a:p>
        </p:txBody>
      </p:sp>
      <p:sp>
        <p:nvSpPr>
          <p:cNvPr id="5" name="Content Placeholder 4"/>
          <p:cNvSpPr>
            <a:spLocks noGrp="1"/>
          </p:cNvSpPr>
          <p:nvPr>
            <p:ph type="body" sz="half" idx="2"/>
          </p:nvPr>
        </p:nvSpPr>
        <p:spPr>
          <a:xfrm>
            <a:off x="178497" y="1412240"/>
            <a:ext cx="8835902" cy="1981200"/>
          </a:xfrm>
        </p:spPr>
        <p:txBody>
          <a:bodyPr>
            <a:noAutofit/>
          </a:bodyPr>
          <a:lstStyle/>
          <a:p>
            <a:pPr marL="285750" indent="-285750">
              <a:buFont typeface="Arial" pitchFamily="34" charset="0"/>
              <a:buChar char="•"/>
            </a:pPr>
            <a:r>
              <a:rPr lang="en-US" sz="2200" dirty="0"/>
              <a:t>An </a:t>
            </a:r>
            <a:r>
              <a:rPr lang="en-US" sz="2200" b="1" dirty="0"/>
              <a:t>anaglyph </a:t>
            </a:r>
            <a:r>
              <a:rPr lang="en-US" sz="2200" dirty="0"/>
              <a:t>is a graphic composed of two images, one that is tinted red and the other that is tinted blue</a:t>
            </a:r>
          </a:p>
          <a:p>
            <a:pPr marL="285750" indent="-285750">
              <a:buFont typeface="Arial" pitchFamily="34" charset="0"/>
              <a:buChar char="•"/>
            </a:pPr>
            <a:r>
              <a:rPr lang="en-US" sz="2200" dirty="0"/>
              <a:t>Viewing anaglyph images requires red-green or red-blue glasses</a:t>
            </a:r>
          </a:p>
          <a:p>
            <a:pPr marL="285750" indent="-285750">
              <a:buFont typeface="Arial" pitchFamily="34" charset="0"/>
              <a:buChar char="•"/>
            </a:pPr>
            <a:r>
              <a:rPr lang="en-US" sz="2200" dirty="0"/>
              <a:t>Usually, the red lens on the left filters out blue and green, while the blue- or green-colored lens on the right filters out red</a:t>
            </a:r>
          </a:p>
        </p:txBody>
      </p:sp>
      <p:pic>
        <p:nvPicPr>
          <p:cNvPr id="6" name="Picture 3" descr="An illustration depicts an Anaglyphic image of a car parked near the entrance of a huge building. Two similar images one in tinted red and the other in tinted blue are superimposed. A photo of goggles with a red glass and a blue glass is below the image on the left sid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3854" y="3436219"/>
            <a:ext cx="3400996" cy="2744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8040634"/>
      </p:ext>
    </p:extLst>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D: Vector Graphics</a:t>
            </a:r>
          </a:p>
        </p:txBody>
      </p:sp>
      <p:sp>
        <p:nvSpPr>
          <p:cNvPr id="3" name="Content Placeholder 2"/>
          <p:cNvSpPr>
            <a:spLocks noGrp="1"/>
          </p:cNvSpPr>
          <p:nvPr>
            <p:ph idx="1"/>
          </p:nvPr>
        </p:nvSpPr>
        <p:spPr/>
        <p:txBody>
          <a:bodyPr/>
          <a:lstStyle/>
          <a:p>
            <a:r>
              <a:rPr lang="en-US" dirty="0"/>
              <a:t>Vector Graphics Basics</a:t>
            </a:r>
          </a:p>
          <a:p>
            <a:r>
              <a:rPr lang="en-US" dirty="0"/>
              <a:t>Vector Tools</a:t>
            </a:r>
          </a:p>
          <a:p>
            <a:r>
              <a:rPr lang="en-US" dirty="0"/>
              <a:t>3D Graphics</a:t>
            </a:r>
          </a:p>
          <a:p>
            <a:r>
              <a:rPr lang="en-US" dirty="0"/>
              <a:t>Vectors and Virtual Reality</a:t>
            </a:r>
          </a:p>
        </p:txBody>
      </p:sp>
    </p:spTree>
    <p:extLst>
      <p:ext uri="{BB962C8B-B14F-4D97-AF65-F5344CB8AC3E}">
        <p14:creationId xmlns:p14="http://schemas.microsoft.com/office/powerpoint/2010/main" val="18672650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D: Objectives (1 of 2)</a:t>
            </a:r>
          </a:p>
        </p:txBody>
      </p:sp>
      <p:sp>
        <p:nvSpPr>
          <p:cNvPr id="3" name="Content Placeholder 2"/>
          <p:cNvSpPr>
            <a:spLocks noGrp="1"/>
          </p:cNvSpPr>
          <p:nvPr>
            <p:ph idx="1"/>
          </p:nvPr>
        </p:nvSpPr>
        <p:spPr/>
        <p:txBody>
          <a:bodyPr/>
          <a:lstStyle/>
          <a:p>
            <a:r>
              <a:rPr lang="en-US" dirty="0"/>
              <a:t>Identify vector graphics used on Web sites and social media</a:t>
            </a:r>
          </a:p>
          <a:p>
            <a:r>
              <a:rPr lang="en-US" dirty="0"/>
              <a:t>Based on the characteristics of vector graphics, determine when they are more suitable for a project than bitmaps</a:t>
            </a:r>
          </a:p>
          <a:p>
            <a:r>
              <a:rPr lang="en-US" dirty="0"/>
              <a:t>Draw simple vector shapes and outlines using drawing software</a:t>
            </a:r>
          </a:p>
          <a:p>
            <a:r>
              <a:rPr lang="en-US" dirty="0"/>
              <a:t>Convert a vector drawing into a bitmap</a:t>
            </a:r>
          </a:p>
          <a:p>
            <a:r>
              <a:rPr lang="en-US" dirty="0"/>
              <a:t>Explain the process of rendering a 3D wireframe into an image</a:t>
            </a:r>
          </a:p>
        </p:txBody>
      </p:sp>
    </p:spTree>
    <p:extLst>
      <p:ext uri="{BB962C8B-B14F-4D97-AF65-F5344CB8AC3E}">
        <p14:creationId xmlns:p14="http://schemas.microsoft.com/office/powerpoint/2010/main" val="41425175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D: Objectives (2 of 2)</a:t>
            </a:r>
          </a:p>
        </p:txBody>
      </p:sp>
      <p:sp>
        <p:nvSpPr>
          <p:cNvPr id="3" name="Content Placeholder 2"/>
          <p:cNvSpPr>
            <a:spLocks noGrp="1"/>
          </p:cNvSpPr>
          <p:nvPr>
            <p:ph idx="1"/>
          </p:nvPr>
        </p:nvSpPr>
        <p:spPr/>
        <p:txBody>
          <a:bodyPr>
            <a:normAutofit/>
          </a:bodyPr>
          <a:lstStyle/>
          <a:p>
            <a:r>
              <a:rPr lang="en-US" dirty="0"/>
              <a:t>Identify the key difference between rendering 3D graphics for computer games and creating special effects for movies</a:t>
            </a:r>
          </a:p>
          <a:p>
            <a:r>
              <a:rPr lang="en-US" dirty="0"/>
              <a:t>Explain how vector graphics relate to augmented reality</a:t>
            </a:r>
          </a:p>
          <a:p>
            <a:r>
              <a:rPr lang="en-US" dirty="0"/>
              <a:t>Describe the type of graphics commonly used for virtual reality</a:t>
            </a:r>
          </a:p>
        </p:txBody>
      </p:sp>
    </p:spTree>
    <p:extLst>
      <p:ext uri="{BB962C8B-B14F-4D97-AF65-F5344CB8AC3E}">
        <p14:creationId xmlns:p14="http://schemas.microsoft.com/office/powerpoint/2010/main" val="2828040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709"/>
            <a:ext cx="8229600" cy="1039091"/>
          </a:xfrm>
        </p:spPr>
        <p:txBody>
          <a:bodyPr/>
          <a:lstStyle/>
          <a:p>
            <a:r>
              <a:rPr lang="en-US" dirty="0"/>
              <a:t>Data Representation Basics (2 of 4)</a:t>
            </a:r>
          </a:p>
        </p:txBody>
      </p:sp>
      <p:sp>
        <p:nvSpPr>
          <p:cNvPr id="3" name="Content Placeholder 2"/>
          <p:cNvSpPr>
            <a:spLocks noGrp="1"/>
          </p:cNvSpPr>
          <p:nvPr>
            <p:ph idx="1"/>
          </p:nvPr>
        </p:nvSpPr>
        <p:spPr/>
        <p:txBody>
          <a:bodyPr>
            <a:normAutofit/>
          </a:bodyPr>
          <a:lstStyle/>
          <a:p>
            <a:r>
              <a:rPr lang="en-US" b="1" dirty="0"/>
              <a:t>Digitization</a:t>
            </a:r>
            <a:r>
              <a:rPr lang="en-US" dirty="0"/>
              <a:t> is the process of converting information, such as text, numbers, photo, or music, into digital data that can be manipulated by electronic devices</a:t>
            </a:r>
          </a:p>
          <a:p>
            <a:r>
              <a:rPr lang="en-US" dirty="0"/>
              <a:t>The digital revolution has evolved through four phases, beginning with big, expensive, standalone computers, and progressing to today’s digital world in which small, inexpensive digital devices are everywhere</a:t>
            </a:r>
          </a:p>
        </p:txBody>
      </p:sp>
    </p:spTree>
    <p:extLst>
      <p:ext uri="{BB962C8B-B14F-4D97-AF65-F5344CB8AC3E}">
        <p14:creationId xmlns:p14="http://schemas.microsoft.com/office/powerpoint/2010/main" val="12116212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357626"/>
            <a:ext cx="8029745" cy="730945"/>
          </a:xfrm>
        </p:spPr>
        <p:txBody>
          <a:bodyPr/>
          <a:lstStyle/>
          <a:p>
            <a:r>
              <a:rPr lang="en-US" dirty="0"/>
              <a:t>Vector Graphics Basics (1 of 3)</a:t>
            </a:r>
          </a:p>
        </p:txBody>
      </p:sp>
      <p:sp>
        <p:nvSpPr>
          <p:cNvPr id="5" name="Content Placeholder 4"/>
          <p:cNvSpPr>
            <a:spLocks noGrp="1"/>
          </p:cNvSpPr>
          <p:nvPr>
            <p:ph type="body" sz="half" idx="2"/>
          </p:nvPr>
        </p:nvSpPr>
        <p:spPr>
          <a:xfrm>
            <a:off x="168337" y="1503680"/>
            <a:ext cx="8835902" cy="1270000"/>
          </a:xfrm>
        </p:spPr>
        <p:txBody>
          <a:bodyPr>
            <a:noAutofit/>
          </a:bodyPr>
          <a:lstStyle/>
          <a:p>
            <a:pPr marL="285750" indent="-285750">
              <a:buFont typeface="Arial" pitchFamily="34" charset="0"/>
              <a:buChar char="•"/>
            </a:pPr>
            <a:r>
              <a:rPr lang="en-US" sz="2600" dirty="0"/>
              <a:t>The first graphics that appeared on computer screens were not photos, but simple shapes consisting of lines and curves, each referred to as a </a:t>
            </a:r>
            <a:r>
              <a:rPr lang="en-US" sz="2600" b="1" dirty="0"/>
              <a:t>vector</a:t>
            </a:r>
          </a:p>
        </p:txBody>
      </p:sp>
      <p:pic>
        <p:nvPicPr>
          <p:cNvPr id="2051" name="Picture 3" descr="An illustration depicts the vector lines and shapes used to draw vector graphic images. The image titled “Lines” depicts three lines of which two are placed perpendicular to each and the third line is placed diagonally to the other two lines. The image titled “Shape” depicts a blank square. The image titled “Filled Shape” depicts a green colored square. The image titled “Gradient-filled 2D shape” depicts a square that is filled with gradient pattern with colors green and blue, blue at the bottom right corner and green of increasing color intensity towards the upper left corner. The image titled “3D shape” depicts a cube. An image titled “Gradient-filled 3D shape” depicts a cube filled with green color in a gradient pattern.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5825" y="2912182"/>
            <a:ext cx="4345311" cy="3228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7265063"/>
      </p:ext>
    </p:extLst>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Graphics Basics</a:t>
            </a:r>
            <a:r>
              <a:rPr lang="en-US" baseline="0" dirty="0"/>
              <a:t> (2 of 3)</a:t>
            </a:r>
            <a:endParaRPr lang="en-US" dirty="0"/>
          </a:p>
        </p:txBody>
      </p:sp>
      <p:sp>
        <p:nvSpPr>
          <p:cNvPr id="3" name="Content Placeholder 2"/>
          <p:cNvSpPr>
            <a:spLocks noGrp="1"/>
          </p:cNvSpPr>
          <p:nvPr>
            <p:ph idx="1"/>
          </p:nvPr>
        </p:nvSpPr>
        <p:spPr/>
        <p:txBody>
          <a:bodyPr/>
          <a:lstStyle/>
          <a:p>
            <a:r>
              <a:rPr lang="en-US" dirty="0"/>
              <a:t>A </a:t>
            </a:r>
            <a:r>
              <a:rPr lang="en-US" b="1" dirty="0"/>
              <a:t>vector graphic </a:t>
            </a:r>
            <a:r>
              <a:rPr lang="en-US" dirty="0"/>
              <a:t>consists of a set of instructions for creating a picture</a:t>
            </a:r>
          </a:p>
          <a:p>
            <a:r>
              <a:rPr lang="en-US" dirty="0"/>
              <a:t>Vector graphics include standard shapes such as circles and rectangles</a:t>
            </a:r>
          </a:p>
          <a:p>
            <a:r>
              <a:rPr lang="en-US" dirty="0"/>
              <a:t>Vector Graphics vs. Bitmap Images</a:t>
            </a:r>
          </a:p>
          <a:p>
            <a:pPr lvl="1"/>
            <a:r>
              <a:rPr lang="en-US" dirty="0"/>
              <a:t>Resize better than bitmaps</a:t>
            </a:r>
          </a:p>
          <a:p>
            <a:pPr lvl="1"/>
            <a:r>
              <a:rPr lang="en-US" dirty="0"/>
              <a:t>Require less storage space</a:t>
            </a:r>
          </a:p>
          <a:p>
            <a:pPr lvl="1"/>
            <a:r>
              <a:rPr lang="en-US" dirty="0"/>
              <a:t>Not as realistic as bitmap images</a:t>
            </a:r>
          </a:p>
          <a:p>
            <a:pPr lvl="1"/>
            <a:r>
              <a:rPr lang="en-US" dirty="0"/>
              <a:t>Editing an object is easier than in bitmap</a:t>
            </a:r>
          </a:p>
        </p:txBody>
      </p:sp>
    </p:spTree>
    <p:extLst>
      <p:ext uri="{BB962C8B-B14F-4D97-AF65-F5344CB8AC3E}">
        <p14:creationId xmlns:p14="http://schemas.microsoft.com/office/powerpoint/2010/main" val="41425175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Vector Graphics Basics (3 of 3)</a:t>
            </a:r>
          </a:p>
        </p:txBody>
      </p:sp>
      <p:sp>
        <p:nvSpPr>
          <p:cNvPr id="5" name="Content Placeholder 4"/>
          <p:cNvSpPr>
            <a:spLocks noGrp="1"/>
          </p:cNvSpPr>
          <p:nvPr>
            <p:ph type="body" sz="half" idx="2"/>
          </p:nvPr>
        </p:nvSpPr>
        <p:spPr>
          <a:xfrm>
            <a:off x="87006" y="1958916"/>
            <a:ext cx="3744765" cy="2787251"/>
          </a:xfrm>
        </p:spPr>
        <p:txBody>
          <a:bodyPr>
            <a:noAutofit/>
          </a:bodyPr>
          <a:lstStyle/>
          <a:p>
            <a:pPr marL="285750" indent="-285750">
              <a:buFont typeface="Arial" pitchFamily="34" charset="0"/>
              <a:buChar char="•"/>
            </a:pPr>
            <a:r>
              <a:rPr lang="en-US" sz="2600" dirty="0"/>
              <a:t>Vector graphics are used for floor plans, engineering diagrams, and spreadsheet charts</a:t>
            </a:r>
          </a:p>
        </p:txBody>
      </p:sp>
      <p:pic>
        <p:nvPicPr>
          <p:cNvPr id="3075" name="Picture 3" descr="An illustration depicts a set of seven vector images. &#10;Image 1: An illustration depicts a truck. The supporting text associated with the image reads “Vector images created by combining shapes can look primitive.” &#10;Image 2: An illustration depicts the heart shape drawn by joining of dots. The supporting text associated with the image reads “More sophisticated vector images are created by outlining paths drawn from one point to another.” &#10;Image 3: An illustration depicts the capital letter “B” enclosed in a square. The supporting text associated with the image reads “Fonts are also created using outlines and curves.”&#10;Image 4: An illustration depicts a bicycle. The supporting text associated with the image reads “Combining circles and other simple shapes with outlined shapes produces clip art images.” &#10;Image 5: An illustration depicts a circle colored in the gradient pattern. The supporting text associated with the image reads “Gradients can be added to vector objects to create the illusion of three dimensions.”&#10;Image 6: An illustration depicts a graph with horizontal axis labeled with values 2009 to 2013 in increments of one and the vertical axis labeled with values 0 to 30 in increments of five. An increasing pattern is represented from 2009 to 2013. The supporting text associated with the image reads “Charts combine simple shapes and text.”&#10;Image 7: An illustration depicts a floor plan represented as a large rectangle with three unequal partitions. The narrow section one is labeled “Bathroom.” The upper part of the third section is labeled “Living Room” and the lower part is divided into partitions labeled “Kitchen” and “Bathroom” that are represented as small squares. The supporting text associated with the image reads “Floor plans merge shapes and tex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9700" y="2085046"/>
            <a:ext cx="4578681" cy="3597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7265063"/>
      </p:ext>
    </p:extLst>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Tools</a:t>
            </a:r>
          </a:p>
        </p:txBody>
      </p:sp>
      <p:sp>
        <p:nvSpPr>
          <p:cNvPr id="3" name="Content Placeholder 2"/>
          <p:cNvSpPr>
            <a:spLocks noGrp="1"/>
          </p:cNvSpPr>
          <p:nvPr>
            <p:ph idx="1"/>
          </p:nvPr>
        </p:nvSpPr>
        <p:spPr/>
        <p:txBody>
          <a:bodyPr/>
          <a:lstStyle/>
          <a:p>
            <a:r>
              <a:rPr lang="en-US" dirty="0"/>
              <a:t>Vector graphics are created from scratch using drawing software such as:</a:t>
            </a:r>
          </a:p>
          <a:p>
            <a:pPr lvl="1"/>
            <a:r>
              <a:rPr lang="en-US" dirty="0"/>
              <a:t>Adobe Illustrator</a:t>
            </a:r>
          </a:p>
          <a:p>
            <a:pPr lvl="1"/>
            <a:r>
              <a:rPr lang="en-US" dirty="0"/>
              <a:t>LibreOffice Draw</a:t>
            </a:r>
          </a:p>
          <a:p>
            <a:pPr lvl="1"/>
            <a:r>
              <a:rPr lang="en-US" dirty="0"/>
              <a:t>Open source Inkscape</a:t>
            </a:r>
          </a:p>
          <a:p>
            <a:pPr lvl="1"/>
            <a:r>
              <a:rPr lang="en-US" dirty="0"/>
              <a:t>Various vector drawing apps</a:t>
            </a:r>
          </a:p>
        </p:txBody>
      </p:sp>
    </p:spTree>
    <p:extLst>
      <p:ext uri="{BB962C8B-B14F-4D97-AF65-F5344CB8AC3E}">
        <p14:creationId xmlns:p14="http://schemas.microsoft.com/office/powerpoint/2010/main" val="41425175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3D Graphics (1 of 4)</a:t>
            </a:r>
          </a:p>
        </p:txBody>
      </p:sp>
      <p:sp>
        <p:nvSpPr>
          <p:cNvPr id="3" name="Content Placeholder 2"/>
          <p:cNvSpPr>
            <a:spLocks noGrp="1"/>
          </p:cNvSpPr>
          <p:nvPr>
            <p:ph idx="1"/>
          </p:nvPr>
        </p:nvSpPr>
        <p:spPr/>
        <p:txBody>
          <a:bodyPr>
            <a:normAutofit/>
          </a:bodyPr>
          <a:lstStyle/>
          <a:p>
            <a:r>
              <a:rPr lang="en-US" dirty="0"/>
              <a:t>3D graphics are based on vectors stored as a set of instructions describing the coordinates for lines and shapes in a three-dimensional space</a:t>
            </a:r>
          </a:p>
          <a:p>
            <a:r>
              <a:rPr lang="en-US" dirty="0"/>
              <a:t>Vectors form a wireframe that works like the framework for a tent</a:t>
            </a:r>
          </a:p>
          <a:p>
            <a:r>
              <a:rPr lang="en-US" dirty="0"/>
              <a:t>The process of covering the wireframe surface with color and texture is called </a:t>
            </a:r>
            <a:r>
              <a:rPr lang="en-US" b="1" dirty="0"/>
              <a:t>rendering</a:t>
            </a:r>
          </a:p>
          <a:p>
            <a:r>
              <a:rPr lang="en-US" dirty="0"/>
              <a:t>The technique for adding light and shadows to a 3D image is called </a:t>
            </a:r>
            <a:r>
              <a:rPr lang="en-US" b="1" dirty="0"/>
              <a:t>ray tracing</a:t>
            </a:r>
          </a:p>
        </p:txBody>
      </p:sp>
    </p:spTree>
    <p:extLst>
      <p:ext uri="{BB962C8B-B14F-4D97-AF65-F5344CB8AC3E}">
        <p14:creationId xmlns:p14="http://schemas.microsoft.com/office/powerpoint/2010/main" val="28280406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3D Graphics (2 of 4)</a:t>
            </a:r>
          </a:p>
        </p:txBody>
      </p:sp>
      <p:pic>
        <p:nvPicPr>
          <p:cNvPr id="6" name="Picture 3" descr="An illustration depicts the 3D graphic image of a black colored car with wireframe rendered into the lower half of the image. "/>
          <p:cNvPicPr>
            <a:picLocks noChangeAspect="1"/>
          </p:cNvPicPr>
          <p:nvPr/>
        </p:nvPicPr>
        <p:blipFill>
          <a:blip r:embed="rId2" cstate="print"/>
          <a:stretch>
            <a:fillRect/>
          </a:stretch>
        </p:blipFill>
        <p:spPr>
          <a:xfrm>
            <a:off x="1232751" y="1751367"/>
            <a:ext cx="7076805" cy="3891410"/>
          </a:xfrm>
          <a:prstGeom prst="rect">
            <a:avLst/>
          </a:prstGeom>
        </p:spPr>
      </p:pic>
    </p:spTree>
    <p:extLst>
      <p:ext uri="{BB962C8B-B14F-4D97-AF65-F5344CB8AC3E}">
        <p14:creationId xmlns:p14="http://schemas.microsoft.com/office/powerpoint/2010/main" val="1867265063"/>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3D Graphics (3 of 4)</a:t>
            </a:r>
          </a:p>
        </p:txBody>
      </p:sp>
      <p:sp>
        <p:nvSpPr>
          <p:cNvPr id="3" name="Content Placeholder 2"/>
          <p:cNvSpPr>
            <a:spLocks noGrp="1"/>
          </p:cNvSpPr>
          <p:nvPr>
            <p:ph idx="1"/>
          </p:nvPr>
        </p:nvSpPr>
        <p:spPr/>
        <p:txBody>
          <a:bodyPr>
            <a:normAutofit/>
          </a:bodyPr>
          <a:lstStyle/>
          <a:p>
            <a:r>
              <a:rPr lang="en-US" dirty="0"/>
              <a:t>A 3D vector image may have a three-dimensional appearance, but as a single image, it cannot convey visual depth</a:t>
            </a:r>
          </a:p>
          <a:p>
            <a:r>
              <a:rPr lang="en-US" dirty="0"/>
              <a:t>A 3D-rendered image can be modified to create a second rendering slightly offset from the original</a:t>
            </a:r>
          </a:p>
          <a:p>
            <a:r>
              <a:rPr lang="en-US" dirty="0"/>
              <a:t>A smartphone camera captures an image of the real world, and then a game character is rendered onto that image</a:t>
            </a:r>
          </a:p>
          <a:p>
            <a:r>
              <a:rPr lang="en-US" dirty="0"/>
              <a:t> The composite image is output to the smartphone screen</a:t>
            </a:r>
          </a:p>
        </p:txBody>
      </p:sp>
    </p:spTree>
    <p:extLst>
      <p:ext uri="{BB962C8B-B14F-4D97-AF65-F5344CB8AC3E}">
        <p14:creationId xmlns:p14="http://schemas.microsoft.com/office/powerpoint/2010/main" val="41425175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357626"/>
            <a:ext cx="8032638" cy="1004011"/>
          </a:xfrm>
        </p:spPr>
        <p:txBody>
          <a:bodyPr/>
          <a:lstStyle/>
          <a:p>
            <a:r>
              <a:rPr lang="en-US" dirty="0"/>
              <a:t>3D Graphics (4 of 4)</a:t>
            </a:r>
          </a:p>
        </p:txBody>
      </p:sp>
      <p:pic>
        <p:nvPicPr>
          <p:cNvPr id="5" name="Picture 2" descr="An illustration depicts the formation of a composite image by a smartphone camera. A photo of a field covered with tall coconut trees is added to the game character (a red colored bird) and are together equalized to the photo of a smartphone. The screen of the smartphone is displaying the composite image – field with coconut trees and a game character imposed on it.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147" y="1714500"/>
            <a:ext cx="7844559" cy="3904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8040634"/>
      </p:ext>
    </p:extLst>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357626"/>
            <a:ext cx="8000717" cy="803517"/>
          </a:xfrm>
        </p:spPr>
        <p:txBody>
          <a:bodyPr/>
          <a:lstStyle/>
          <a:p>
            <a:r>
              <a:rPr lang="en-US" dirty="0"/>
              <a:t>Vectors and Virtual Reality (1 of 3)</a:t>
            </a:r>
          </a:p>
        </p:txBody>
      </p:sp>
      <p:sp>
        <p:nvSpPr>
          <p:cNvPr id="5" name="Content Placeholder 4"/>
          <p:cNvSpPr>
            <a:spLocks noGrp="1"/>
          </p:cNvSpPr>
          <p:nvPr>
            <p:ph type="body" sz="half" idx="2"/>
          </p:nvPr>
        </p:nvSpPr>
        <p:spPr>
          <a:xfrm>
            <a:off x="158177" y="1493520"/>
            <a:ext cx="8835902" cy="1899920"/>
          </a:xfrm>
        </p:spPr>
        <p:txBody>
          <a:bodyPr>
            <a:noAutofit/>
          </a:bodyPr>
          <a:lstStyle/>
          <a:p>
            <a:pPr marL="285750" indent="-285750">
              <a:buFont typeface="Arial" pitchFamily="34" charset="0"/>
              <a:buChar char="•"/>
            </a:pPr>
            <a:r>
              <a:rPr lang="en-US" sz="2600" dirty="0"/>
              <a:t>A </a:t>
            </a:r>
            <a:r>
              <a:rPr lang="en-US" sz="2600" b="1" dirty="0"/>
              <a:t>vector animation </a:t>
            </a:r>
            <a:r>
              <a:rPr lang="en-US" sz="2600" dirty="0"/>
              <a:t>is a type of motion graphic in which a series of vector images is displayed sequentially to convey the illusion of movement</a:t>
            </a:r>
          </a:p>
          <a:p>
            <a:pPr marL="285750" indent="-285750">
              <a:buFont typeface="Arial" pitchFamily="34" charset="0"/>
              <a:buChar char="•"/>
            </a:pPr>
            <a:r>
              <a:rPr lang="en-US" sz="2600" dirty="0"/>
              <a:t>Each image is called a </a:t>
            </a:r>
            <a:r>
              <a:rPr lang="en-US" sz="2600" b="1" dirty="0"/>
              <a:t>frame</a:t>
            </a:r>
          </a:p>
        </p:txBody>
      </p:sp>
      <p:pic>
        <p:nvPicPr>
          <p:cNvPr id="6" name="Picture 2" descr="An illustration depicts the six stages of a bouncing ball from the point of dropping. Four stages represent the ball falling down from the point of dropping to the point of touching the ground followed by two stages representing the bounce from the ground.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3998" y="3490767"/>
            <a:ext cx="4604936" cy="2601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7265063"/>
      </p:ext>
    </p:extLst>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Vectors and Virtual Reality (2 of 3)</a:t>
            </a:r>
          </a:p>
        </p:txBody>
      </p:sp>
      <p:sp>
        <p:nvSpPr>
          <p:cNvPr id="3" name="Content Placeholder 2"/>
          <p:cNvSpPr>
            <a:spLocks noGrp="1"/>
          </p:cNvSpPr>
          <p:nvPr>
            <p:ph idx="1"/>
          </p:nvPr>
        </p:nvSpPr>
        <p:spPr/>
        <p:txBody>
          <a:bodyPr/>
          <a:lstStyle/>
          <a:p>
            <a:r>
              <a:rPr lang="en-US" dirty="0"/>
              <a:t>The process of rendering vector-based frames and packaging them into a digital movie file is called </a:t>
            </a:r>
            <a:r>
              <a:rPr lang="en-US" b="1" dirty="0"/>
              <a:t>pre-rendering</a:t>
            </a:r>
          </a:p>
          <a:p>
            <a:r>
              <a:rPr lang="en-US" dirty="0"/>
              <a:t>Pre-rendering is used to create special effect sequences for films, as well as full-length animated movies; these pre-rendered clips are referred to as </a:t>
            </a:r>
            <a:r>
              <a:rPr lang="en-US" b="1" dirty="0"/>
              <a:t>CGI </a:t>
            </a:r>
            <a:r>
              <a:rPr lang="en-US" dirty="0"/>
              <a:t>(computer-generated imagery)</a:t>
            </a:r>
          </a:p>
          <a:p>
            <a:r>
              <a:rPr lang="en-US" b="1" dirty="0"/>
              <a:t>Real-time rendering </a:t>
            </a:r>
            <a:r>
              <a:rPr lang="en-US" dirty="0"/>
              <a:t>fills in wireframe objects and generates a bitmap image as the action unfolds</a:t>
            </a:r>
          </a:p>
        </p:txBody>
      </p:sp>
    </p:spTree>
    <p:extLst>
      <p:ext uri="{BB962C8B-B14F-4D97-AF65-F5344CB8AC3E}">
        <p14:creationId xmlns:p14="http://schemas.microsoft.com/office/powerpoint/2010/main" val="4142517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Representation Basics (3 of 4)</a:t>
            </a:r>
          </a:p>
        </p:txBody>
      </p:sp>
      <p:sp>
        <p:nvSpPr>
          <p:cNvPr id="3" name="Content Placeholder 2"/>
          <p:cNvSpPr>
            <a:spLocks noGrp="1"/>
          </p:cNvSpPr>
          <p:nvPr>
            <p:ph idx="1"/>
          </p:nvPr>
        </p:nvSpPr>
        <p:spPr/>
        <p:txBody>
          <a:bodyPr>
            <a:normAutofit/>
          </a:bodyPr>
          <a:lstStyle/>
          <a:p>
            <a:r>
              <a:rPr lang="en-US" dirty="0"/>
              <a:t>The 0s and 1s used to represent digital data are referred to as binary digits — from this term we get the word </a:t>
            </a:r>
            <a:r>
              <a:rPr lang="en-US" i="1" dirty="0"/>
              <a:t>bit</a:t>
            </a:r>
            <a:r>
              <a:rPr lang="en-US" dirty="0"/>
              <a:t> that stands for </a:t>
            </a:r>
            <a:r>
              <a:rPr lang="en-US" i="1" dirty="0"/>
              <a:t>bi</a:t>
            </a:r>
            <a:r>
              <a:rPr lang="en-US" dirty="0"/>
              <a:t>nary digi</a:t>
            </a:r>
            <a:r>
              <a:rPr lang="en-US" i="1" dirty="0"/>
              <a:t>t</a:t>
            </a:r>
          </a:p>
          <a:p>
            <a:r>
              <a:rPr lang="en-US" dirty="0">
                <a:solidFill>
                  <a:srgbClr val="FF0000"/>
                </a:solidFill>
              </a:rPr>
              <a:t>A bit is a 0 or 1 used in the digital representation of data</a:t>
            </a:r>
          </a:p>
          <a:p>
            <a:r>
              <a:rPr lang="en-US" dirty="0"/>
              <a:t>A digital file, usually referred to simply as a file, is a named collection of data that exits on a storage medium, such as a hard disk, CD, DVD, or flash drive</a:t>
            </a:r>
          </a:p>
        </p:txBody>
      </p:sp>
    </p:spTree>
    <p:extLst>
      <p:ext uri="{BB962C8B-B14F-4D97-AF65-F5344CB8AC3E}">
        <p14:creationId xmlns:p14="http://schemas.microsoft.com/office/powerpoint/2010/main" val="15215009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Vectors and Virtual Reality (3 of 3)</a:t>
            </a:r>
          </a:p>
        </p:txBody>
      </p:sp>
      <p:sp>
        <p:nvSpPr>
          <p:cNvPr id="3" name="Content Placeholder 2"/>
          <p:cNvSpPr>
            <a:spLocks noGrp="1"/>
          </p:cNvSpPr>
          <p:nvPr>
            <p:ph idx="1"/>
          </p:nvPr>
        </p:nvSpPr>
        <p:spPr/>
        <p:txBody>
          <a:bodyPr/>
          <a:lstStyle/>
          <a:p>
            <a:r>
              <a:rPr lang="en-US" dirty="0"/>
              <a:t>Most interactive virtual reality visuals are generated from 3D vector graphics and displayed on VR headsets, such as Google Cardboard and Oculus Rift</a:t>
            </a:r>
          </a:p>
          <a:p>
            <a:r>
              <a:rPr lang="en-US" dirty="0"/>
              <a:t>A </a:t>
            </a:r>
            <a:r>
              <a:rPr lang="en-US" b="1" dirty="0"/>
              <a:t>game engine </a:t>
            </a:r>
            <a:r>
              <a:rPr lang="en-US" dirty="0"/>
              <a:t>is graphics software that allows developers to create interactive videogames and educational modules</a:t>
            </a:r>
          </a:p>
        </p:txBody>
      </p:sp>
    </p:spTree>
    <p:extLst>
      <p:ext uri="{BB962C8B-B14F-4D97-AF65-F5344CB8AC3E}">
        <p14:creationId xmlns:p14="http://schemas.microsoft.com/office/powerpoint/2010/main" val="28280406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E: Digital Video</a:t>
            </a:r>
          </a:p>
        </p:txBody>
      </p:sp>
      <p:sp>
        <p:nvSpPr>
          <p:cNvPr id="3" name="Content Placeholder 2"/>
          <p:cNvSpPr>
            <a:spLocks noGrp="1"/>
          </p:cNvSpPr>
          <p:nvPr>
            <p:ph idx="1"/>
          </p:nvPr>
        </p:nvSpPr>
        <p:spPr/>
        <p:txBody>
          <a:bodyPr/>
          <a:lstStyle/>
          <a:p>
            <a:r>
              <a:rPr lang="en-US" dirty="0"/>
              <a:t>Digital Video Basics</a:t>
            </a:r>
          </a:p>
          <a:p>
            <a:r>
              <a:rPr lang="en-US" dirty="0"/>
              <a:t>Video Compression</a:t>
            </a:r>
          </a:p>
          <a:p>
            <a:r>
              <a:rPr lang="en-US" dirty="0"/>
              <a:t>Video File Formats</a:t>
            </a:r>
          </a:p>
          <a:p>
            <a:r>
              <a:rPr lang="en-US" dirty="0"/>
              <a:t>Digital Video Variations</a:t>
            </a:r>
          </a:p>
        </p:txBody>
      </p:sp>
    </p:spTree>
    <p:extLst>
      <p:ext uri="{BB962C8B-B14F-4D97-AF65-F5344CB8AC3E}">
        <p14:creationId xmlns:p14="http://schemas.microsoft.com/office/powerpoint/2010/main" val="18672650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E: Objectives (1 of 2)</a:t>
            </a:r>
          </a:p>
        </p:txBody>
      </p:sp>
      <p:sp>
        <p:nvSpPr>
          <p:cNvPr id="3" name="Content Placeholder 2"/>
          <p:cNvSpPr>
            <a:spLocks noGrp="1"/>
          </p:cNvSpPr>
          <p:nvPr>
            <p:ph idx="1"/>
          </p:nvPr>
        </p:nvSpPr>
        <p:spPr/>
        <p:txBody>
          <a:bodyPr>
            <a:normAutofit/>
          </a:bodyPr>
          <a:lstStyle/>
          <a:p>
            <a:r>
              <a:rPr lang="en-US" dirty="0"/>
              <a:t>Recognize digital video files by their file name extensions</a:t>
            </a:r>
          </a:p>
          <a:p>
            <a:r>
              <a:rPr lang="en-US" dirty="0"/>
              <a:t>List the video formats that are commonly used on the following: YouTube, iPhone, Android phone, television, Web browsers</a:t>
            </a:r>
          </a:p>
          <a:p>
            <a:r>
              <a:rPr lang="en-US" dirty="0"/>
              <a:t>List devices and other sources that are commonly used to capture video footage</a:t>
            </a:r>
          </a:p>
          <a:p>
            <a:r>
              <a:rPr lang="en-US" dirty="0"/>
              <a:t>List factors that affect the size and quality of digital videos</a:t>
            </a:r>
          </a:p>
        </p:txBody>
      </p:sp>
    </p:spTree>
    <p:extLst>
      <p:ext uri="{BB962C8B-B14F-4D97-AF65-F5344CB8AC3E}">
        <p14:creationId xmlns:p14="http://schemas.microsoft.com/office/powerpoint/2010/main" val="41425175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E: Objectives (2 of 2)</a:t>
            </a:r>
          </a:p>
        </p:txBody>
      </p:sp>
      <p:sp>
        <p:nvSpPr>
          <p:cNvPr id="3" name="Content Placeholder 2"/>
          <p:cNvSpPr>
            <a:spLocks noGrp="1"/>
          </p:cNvSpPr>
          <p:nvPr>
            <p:ph idx="1"/>
          </p:nvPr>
        </p:nvSpPr>
        <p:spPr/>
        <p:txBody>
          <a:bodyPr>
            <a:normAutofit/>
          </a:bodyPr>
          <a:lstStyle/>
          <a:p>
            <a:r>
              <a:rPr lang="en-US" dirty="0"/>
              <a:t>Explain the contents of a video container</a:t>
            </a:r>
          </a:p>
          <a:p>
            <a:r>
              <a:rPr lang="en-US" dirty="0"/>
              <a:t>Differentiate between interlaced and progressive scan</a:t>
            </a:r>
          </a:p>
          <a:p>
            <a:r>
              <a:rPr lang="en-US" dirty="0"/>
              <a:t>State the most commonly used aspect ratios on the following: iPhone screen, iPad screen, YouTube, Windows laptop computer screen</a:t>
            </a:r>
          </a:p>
          <a:p>
            <a:r>
              <a:rPr lang="en-US" dirty="0"/>
              <a:t>Explain the purpose of a codec</a:t>
            </a:r>
          </a:p>
          <a:p>
            <a:r>
              <a:rPr lang="en-US" dirty="0"/>
              <a:t>List the variety of videos that originate as bitmap graphics</a:t>
            </a:r>
          </a:p>
        </p:txBody>
      </p:sp>
    </p:spTree>
    <p:extLst>
      <p:ext uri="{BB962C8B-B14F-4D97-AF65-F5344CB8AC3E}">
        <p14:creationId xmlns:p14="http://schemas.microsoft.com/office/powerpoint/2010/main" val="28280406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Video Basics (1 of 10)</a:t>
            </a:r>
          </a:p>
        </p:txBody>
      </p:sp>
      <p:sp>
        <p:nvSpPr>
          <p:cNvPr id="3" name="Content Placeholder 2"/>
          <p:cNvSpPr>
            <a:spLocks noGrp="1"/>
          </p:cNvSpPr>
          <p:nvPr>
            <p:ph idx="1"/>
          </p:nvPr>
        </p:nvSpPr>
        <p:spPr/>
        <p:txBody>
          <a:bodyPr/>
          <a:lstStyle/>
          <a:p>
            <a:r>
              <a:rPr lang="en-US" dirty="0"/>
              <a:t>Digital video uses bits to store color and brightness data for each video frame, a process similar to storing the data for a series of bitmap images in which the color of each pixel is represented by a binary number</a:t>
            </a:r>
          </a:p>
          <a:p>
            <a:r>
              <a:rPr lang="en-US" dirty="0"/>
              <a:t>Footage from Super 8 home movies, VHS tapes, and other older sources can be digitized using video capture equipment</a:t>
            </a:r>
          </a:p>
          <a:p>
            <a:r>
              <a:rPr lang="en-US" dirty="0"/>
              <a:t>You can shoot footage for digital video with:</a:t>
            </a:r>
          </a:p>
          <a:p>
            <a:pPr lvl="1"/>
            <a:r>
              <a:rPr lang="en-US" dirty="0"/>
              <a:t>A consumer-quality camcorder</a:t>
            </a:r>
          </a:p>
          <a:p>
            <a:pPr lvl="1"/>
            <a:r>
              <a:rPr lang="en-US" dirty="0"/>
              <a:t>A webcam</a:t>
            </a:r>
          </a:p>
          <a:p>
            <a:pPr lvl="1"/>
            <a:r>
              <a:rPr lang="en-US" dirty="0"/>
              <a:t>A smartphone camera</a:t>
            </a:r>
          </a:p>
        </p:txBody>
      </p:sp>
    </p:spTree>
    <p:extLst>
      <p:ext uri="{BB962C8B-B14F-4D97-AF65-F5344CB8AC3E}">
        <p14:creationId xmlns:p14="http://schemas.microsoft.com/office/powerpoint/2010/main" val="18672650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709"/>
            <a:ext cx="8229600" cy="1039091"/>
          </a:xfrm>
        </p:spPr>
        <p:txBody>
          <a:bodyPr/>
          <a:lstStyle/>
          <a:p>
            <a:r>
              <a:rPr lang="en-US" dirty="0"/>
              <a:t>Digital Video Basics (2 of 10)</a:t>
            </a:r>
          </a:p>
        </p:txBody>
      </p:sp>
      <p:sp>
        <p:nvSpPr>
          <p:cNvPr id="3" name="Content Placeholder 2"/>
          <p:cNvSpPr>
            <a:spLocks noGrp="1"/>
          </p:cNvSpPr>
          <p:nvPr>
            <p:ph idx="1"/>
          </p:nvPr>
        </p:nvSpPr>
        <p:spPr/>
        <p:txBody>
          <a:bodyPr/>
          <a:lstStyle/>
          <a:p>
            <a:r>
              <a:rPr lang="en-US" dirty="0"/>
              <a:t>Digital cinematography is used in the motion picture industry; it captures moving images as bits, rather than on film</a:t>
            </a:r>
          </a:p>
          <a:p>
            <a:r>
              <a:rPr lang="en-US" dirty="0"/>
              <a:t>Digital video is a core technology for digital television, videoconferencing systems, and video messaging</a:t>
            </a:r>
          </a:p>
        </p:txBody>
      </p:sp>
    </p:spTree>
    <p:extLst>
      <p:ext uri="{BB962C8B-B14F-4D97-AF65-F5344CB8AC3E}">
        <p14:creationId xmlns:p14="http://schemas.microsoft.com/office/powerpoint/2010/main" val="41425175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Digital Video Basics (3</a:t>
            </a:r>
            <a:r>
              <a:rPr lang="en-US" baseline="0" dirty="0"/>
              <a:t> of 10)</a:t>
            </a:r>
            <a:endParaRPr lang="en-US" dirty="0"/>
          </a:p>
        </p:txBody>
      </p:sp>
      <p:sp>
        <p:nvSpPr>
          <p:cNvPr id="5" name="Content Placeholder 4"/>
          <p:cNvSpPr>
            <a:spLocks noGrp="1"/>
          </p:cNvSpPr>
          <p:nvPr>
            <p:ph type="body" sz="half" idx="2"/>
          </p:nvPr>
        </p:nvSpPr>
        <p:spPr>
          <a:xfrm>
            <a:off x="105728" y="1418844"/>
            <a:ext cx="5148443" cy="4677156"/>
          </a:xfrm>
        </p:spPr>
        <p:txBody>
          <a:bodyPr>
            <a:noAutofit/>
          </a:bodyPr>
          <a:lstStyle/>
          <a:p>
            <a:pPr marL="285750" indent="-285750">
              <a:buFont typeface="Arial" pitchFamily="34" charset="0"/>
              <a:buChar char="•"/>
            </a:pPr>
            <a:r>
              <a:rPr lang="en-US" sz="2600" dirty="0"/>
              <a:t>Digital video displays bitmap images in rapid succession</a:t>
            </a:r>
          </a:p>
          <a:p>
            <a:pPr marL="285750" indent="-285750">
              <a:buFont typeface="Arial" pitchFamily="34" charset="0"/>
              <a:buChar char="•"/>
            </a:pPr>
            <a:r>
              <a:rPr lang="en-US" sz="2600" dirty="0"/>
              <a:t>Each bitmap image is referred to as a frame</a:t>
            </a:r>
          </a:p>
          <a:p>
            <a:pPr marL="285750" indent="-285750">
              <a:buFont typeface="Arial" pitchFamily="34" charset="0"/>
              <a:buChar char="•"/>
            </a:pPr>
            <a:r>
              <a:rPr lang="en-US" sz="2600" dirty="0"/>
              <a:t>The number of frames that are displayed per second is the </a:t>
            </a:r>
            <a:r>
              <a:rPr lang="en-US" sz="2600" b="1" dirty="0"/>
              <a:t>frame rate</a:t>
            </a:r>
            <a:r>
              <a:rPr lang="en-US" sz="2600" dirty="0"/>
              <a:t> (fps)</a:t>
            </a:r>
          </a:p>
        </p:txBody>
      </p:sp>
      <p:pic>
        <p:nvPicPr>
          <p:cNvPr id="4098" name="Picture 2" descr="An illustration depicts the video frame rates. A video film with five frames shows a man standing in a snow covered area. The dogs are seen running on the street. The text to the right of the video film reads “6: Frame rate for the first 3D videogame;” “24: Standard frame rate for motion pictures;” “24: Standard frame rate for YouTube videos;” “48: Frame rate for The Hobbit: An Unexpected Journey” “60: Frame rate for broadcast television;” “30-60: Acceptable frame rates for modern videogames;” “60: Maximum frame rate for YouTube vide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0545" y="1918192"/>
            <a:ext cx="3544510" cy="3184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8040634"/>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Video Basics (4 of 10)</a:t>
            </a:r>
          </a:p>
        </p:txBody>
      </p:sp>
      <p:sp>
        <p:nvSpPr>
          <p:cNvPr id="3" name="Content Placeholder 2"/>
          <p:cNvSpPr>
            <a:spLocks noGrp="1"/>
          </p:cNvSpPr>
          <p:nvPr>
            <p:ph idx="1"/>
          </p:nvPr>
        </p:nvSpPr>
        <p:spPr/>
        <p:txBody>
          <a:bodyPr/>
          <a:lstStyle/>
          <a:p>
            <a:r>
              <a:rPr lang="en-US" dirty="0"/>
              <a:t>Video resolutions can be expressed as width x height, as the horizontal resolution, or as the vertical resolution</a:t>
            </a:r>
          </a:p>
          <a:p>
            <a:r>
              <a:rPr lang="en-US" dirty="0"/>
              <a:t>Cameras used for digital cinematography capture video with a resolution of 2048 x 1536</a:t>
            </a:r>
          </a:p>
          <a:p>
            <a:r>
              <a:rPr lang="en-US" dirty="0"/>
              <a:t>This resolution is referred to as 2K because the horizontal resolution is about 2,000 pixels</a:t>
            </a:r>
          </a:p>
        </p:txBody>
      </p:sp>
    </p:spTree>
    <p:extLst>
      <p:ext uri="{BB962C8B-B14F-4D97-AF65-F5344CB8AC3E}">
        <p14:creationId xmlns:p14="http://schemas.microsoft.com/office/powerpoint/2010/main" val="18672650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Video Basics (5</a:t>
            </a:r>
            <a:r>
              <a:rPr lang="en-US" baseline="0" dirty="0"/>
              <a:t> of 10)</a:t>
            </a:r>
            <a:endParaRPr lang="en-US" dirty="0"/>
          </a:p>
        </p:txBody>
      </p:sp>
      <p:sp>
        <p:nvSpPr>
          <p:cNvPr id="3" name="Content Placeholder 2"/>
          <p:cNvSpPr>
            <a:spLocks noGrp="1"/>
          </p:cNvSpPr>
          <p:nvPr>
            <p:ph idx="1"/>
          </p:nvPr>
        </p:nvSpPr>
        <p:spPr/>
        <p:txBody>
          <a:bodyPr>
            <a:normAutofit/>
          </a:bodyPr>
          <a:lstStyle/>
          <a:p>
            <a:r>
              <a:rPr lang="en-US" dirty="0"/>
              <a:t>Vertical resolutions are expressed with a “p” for </a:t>
            </a:r>
            <a:r>
              <a:rPr lang="en-US" b="1" dirty="0"/>
              <a:t>progressive scan</a:t>
            </a:r>
            <a:r>
              <a:rPr lang="en-US" dirty="0"/>
              <a:t>, in which the frame is drawn line by line in sequence from top to bottom</a:t>
            </a:r>
          </a:p>
          <a:p>
            <a:r>
              <a:rPr lang="en-US" dirty="0"/>
              <a:t>An </a:t>
            </a:r>
            <a:r>
              <a:rPr lang="en-US" b="1" dirty="0"/>
              <a:t>interlaced scan </a:t>
            </a:r>
            <a:r>
              <a:rPr lang="en-US" dirty="0"/>
              <a:t>is a contrasting scanning technique that produces an image by drawing every other line, then going back and filling in the in-between lines</a:t>
            </a:r>
          </a:p>
          <a:p>
            <a:r>
              <a:rPr lang="en-US" dirty="0"/>
              <a:t>Digital video for computers typically uses progressive scanning; digital television uses interlaced scanning</a:t>
            </a:r>
          </a:p>
        </p:txBody>
      </p:sp>
    </p:spTree>
    <p:extLst>
      <p:ext uri="{BB962C8B-B14F-4D97-AF65-F5344CB8AC3E}">
        <p14:creationId xmlns:p14="http://schemas.microsoft.com/office/powerpoint/2010/main" val="41425175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Digital Video Basics (6 of 10)</a:t>
            </a:r>
          </a:p>
        </p:txBody>
      </p:sp>
      <p:pic>
        <p:nvPicPr>
          <p:cNvPr id="6" name="Picture 4" descr="An illustration with two sections depicts the progressive and interlaced scanning used for digital video. The first section titled “1080p” depicts the image of a balloon that is partitioned from top to bottom into horizontal pieces. The pieces are arranged one below the other appropriately to form a full image and are numbered one to five from top to bottom. The second section titled “1080i” depicts the image of a balloon that is partitioned from top to bottom into horizontal pieces. The pieces are arranged one below the other appropriately to form a full image and are numbered one, four, two, five, and three from top to bottom. "/>
          <p:cNvPicPr>
            <a:picLocks noChangeAspect="1"/>
          </p:cNvPicPr>
          <p:nvPr/>
        </p:nvPicPr>
        <p:blipFill>
          <a:blip r:embed="rId2" cstate="print"/>
          <a:stretch>
            <a:fillRect/>
          </a:stretch>
        </p:blipFill>
        <p:spPr>
          <a:xfrm>
            <a:off x="418211" y="2123204"/>
            <a:ext cx="8235731" cy="3065678"/>
          </a:xfrm>
          <a:prstGeom prst="rect">
            <a:avLst/>
          </a:prstGeom>
        </p:spPr>
      </p:pic>
    </p:spTree>
    <p:extLst>
      <p:ext uri="{BB962C8B-B14F-4D97-AF65-F5344CB8AC3E}">
        <p14:creationId xmlns:p14="http://schemas.microsoft.com/office/powerpoint/2010/main" val="2828040634"/>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Representation Basics (4 of 4)</a:t>
            </a:r>
          </a:p>
        </p:txBody>
      </p:sp>
      <p:pic>
        <p:nvPicPr>
          <p:cNvPr id="6" name="Picture 3" descr="An illustration depicts four ways to represent digital data. The first representation depicts a zero and numeric one with text in between that reads “ASCII codes represent data as 0s and 1s.” The second representation depicts two circuit boards labeled “minus 2 volts” and “plus 5 volts” with text in between that reads “Circuit boards carry data as pulses of current.” The third representation depicts a CD and a DVD. CD is with light-colored spots on the surface and another DVD is with dark colored spots on the surface. The text between the CD and the DVD reads “CDs and DVDs store data as dark and light spots.” The fourth representation depicts two circular discs one with “minus” symbols all over and the other disc with “plus” symbols all over. The text between the discs reads “Disk drives store data as magnetized particles.” "/>
          <p:cNvPicPr>
            <a:picLocks noChangeAspect="1"/>
          </p:cNvPicPr>
          <p:nvPr/>
        </p:nvPicPr>
        <p:blipFill>
          <a:blip r:embed="rId2" cstate="print"/>
          <a:stretch>
            <a:fillRect/>
          </a:stretch>
        </p:blipFill>
        <p:spPr>
          <a:xfrm>
            <a:off x="2516820" y="1796048"/>
            <a:ext cx="4533554" cy="4177775"/>
          </a:xfrm>
          <a:prstGeom prst="rect">
            <a:avLst/>
          </a:prstGeom>
        </p:spPr>
      </p:pic>
    </p:spTree>
    <p:extLst>
      <p:ext uri="{BB962C8B-B14F-4D97-AF65-F5344CB8AC3E}">
        <p14:creationId xmlns:p14="http://schemas.microsoft.com/office/powerpoint/2010/main" val="3980921416"/>
      </p:ext>
    </p:extLst>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Video Basics (7 of 10)</a:t>
            </a:r>
          </a:p>
        </p:txBody>
      </p:sp>
      <p:sp>
        <p:nvSpPr>
          <p:cNvPr id="3" name="Content Placeholder 2"/>
          <p:cNvSpPr>
            <a:spLocks noGrp="1"/>
          </p:cNvSpPr>
          <p:nvPr>
            <p:ph idx="1"/>
          </p:nvPr>
        </p:nvSpPr>
        <p:spPr/>
        <p:txBody>
          <a:bodyPr/>
          <a:lstStyle/>
          <a:p>
            <a:r>
              <a:rPr lang="en-US" b="1" dirty="0"/>
              <a:t>Aspect ratio</a:t>
            </a:r>
            <a:r>
              <a:rPr lang="en-US" dirty="0"/>
              <a:t> is the proportional relation between the width and height of an image or video frame</a:t>
            </a:r>
          </a:p>
          <a:p>
            <a:pPr lvl="1"/>
            <a:r>
              <a:rPr lang="en-US" dirty="0"/>
              <a:t>iPads use a 4:3 aspect ratio</a:t>
            </a:r>
          </a:p>
          <a:p>
            <a:pPr lvl="1"/>
            <a:r>
              <a:rPr lang="en-US" dirty="0"/>
              <a:t>Widescreen devices, such as laptops and smartphones, use a 16:9 aspect ratio</a:t>
            </a:r>
          </a:p>
        </p:txBody>
      </p:sp>
    </p:spTree>
    <p:extLst>
      <p:ext uri="{BB962C8B-B14F-4D97-AF65-F5344CB8AC3E}">
        <p14:creationId xmlns:p14="http://schemas.microsoft.com/office/powerpoint/2010/main" val="18672650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Digital Video Basics (8 of 10)</a:t>
            </a:r>
          </a:p>
        </p:txBody>
      </p:sp>
      <p:sp>
        <p:nvSpPr>
          <p:cNvPr id="5" name="Content Placeholder 4"/>
          <p:cNvSpPr>
            <a:spLocks noGrp="1"/>
          </p:cNvSpPr>
          <p:nvPr>
            <p:ph type="body" sz="half" idx="2"/>
          </p:nvPr>
        </p:nvSpPr>
        <p:spPr>
          <a:xfrm>
            <a:off x="168337" y="1524508"/>
            <a:ext cx="8835902" cy="2214372"/>
          </a:xfrm>
        </p:spPr>
        <p:txBody>
          <a:bodyPr>
            <a:noAutofit/>
          </a:bodyPr>
          <a:lstStyle/>
          <a:p>
            <a:pPr marL="285750" indent="-285750">
              <a:buFont typeface="Arial" pitchFamily="34" charset="0"/>
              <a:buChar char="•"/>
            </a:pPr>
            <a:r>
              <a:rPr lang="en-US" sz="2600" dirty="0"/>
              <a:t>When 4:3 videos are displayed on a widescreen player, they are bordered by the black bars of a letterbox</a:t>
            </a:r>
          </a:p>
          <a:p>
            <a:r>
              <a:rPr lang="en-US" sz="2400" dirty="0"/>
              <a:t>The video on the left has a 16:9 aspect ratio that fits into the YouTube player window. The video on the right has a 4:3 aspect ratio. A letterbox creates black bars to fill the playback window.</a:t>
            </a:r>
          </a:p>
        </p:txBody>
      </p:sp>
      <p:pic>
        <p:nvPicPr>
          <p:cNvPr id="6" name="Picture 5" descr="An illustration depicts two identical videos displayed on two different video players. A dog wearing a swimsuit is seen in both the videos. The first video is being displayed as full screen using a 16:9 aspect ratio. The image on the right has black bars labeled “Letterbox” on either side."/>
          <p:cNvPicPr>
            <a:picLocks noChangeAspect="1"/>
          </p:cNvPicPr>
          <p:nvPr/>
        </p:nvPicPr>
        <p:blipFill>
          <a:blip r:embed="rId2" cstate="print"/>
          <a:stretch>
            <a:fillRect/>
          </a:stretch>
        </p:blipFill>
        <p:spPr>
          <a:xfrm>
            <a:off x="1118375" y="3684259"/>
            <a:ext cx="6774729" cy="2435854"/>
          </a:xfrm>
          <a:prstGeom prst="rect">
            <a:avLst/>
          </a:prstGeom>
        </p:spPr>
      </p:pic>
    </p:spTree>
    <p:extLst>
      <p:ext uri="{BB962C8B-B14F-4D97-AF65-F5344CB8AC3E}">
        <p14:creationId xmlns:p14="http://schemas.microsoft.com/office/powerpoint/2010/main" val="4142517570"/>
      </p:ext>
    </p:extLst>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Video Basics (9 of 10)</a:t>
            </a:r>
          </a:p>
        </p:txBody>
      </p:sp>
      <p:pic>
        <p:nvPicPr>
          <p:cNvPr id="5" name="Picture 3" descr="An illustration depicts the two aspect ratios for popular devices. The first set of aspect ratios titled “16:9” read “3840 multiplied by 2160 (2160p)&#10;2560 multiplied by 1440 (1440p)&#10;1920 multiplied by 1080 (1080p)&#10;1280 multiplied by 720 (720p)&#10;854 multiplied by 480 (480p)&#10;640 multiplied by 360 (360p)” The images of devices “Smartphones, laptops, and tablets, HDTVs, and Desktops” are represented below the first set of aspect ratios. The second set of aspect ratios titled “4:3” read “1600 x 1200&#10;1024 x 768&#10;800 x 600&#10;640 x 480 &#10;320 x 240.” The images of devices “Legacy computers, iPads, Film Projectors and analog televisions” are represented below the second set of aspect ratios. "/>
          <p:cNvPicPr>
            <a:picLocks noChangeAspect="1"/>
          </p:cNvPicPr>
          <p:nvPr/>
        </p:nvPicPr>
        <p:blipFill>
          <a:blip r:embed="rId2" cstate="print"/>
          <a:stretch>
            <a:fillRect/>
          </a:stretch>
        </p:blipFill>
        <p:spPr>
          <a:xfrm>
            <a:off x="2005755" y="1599903"/>
            <a:ext cx="5387728" cy="4308582"/>
          </a:xfrm>
          <a:prstGeom prst="rect">
            <a:avLst/>
          </a:prstGeom>
        </p:spPr>
      </p:pic>
    </p:spTree>
    <p:extLst>
      <p:ext uri="{BB962C8B-B14F-4D97-AF65-F5344CB8AC3E}">
        <p14:creationId xmlns:p14="http://schemas.microsoft.com/office/powerpoint/2010/main" val="2828040634"/>
      </p:ext>
    </p:extLst>
  </p:cSld>
  <p:clrMapOvr>
    <a:masterClrMapping/>
  </p:clrMapOvr>
  <p:transition spd="slow"/>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Video Basics (10 of 10)</a:t>
            </a:r>
          </a:p>
        </p:txBody>
      </p:sp>
      <p:sp>
        <p:nvSpPr>
          <p:cNvPr id="3" name="Content Placeholder 2"/>
          <p:cNvSpPr>
            <a:spLocks noGrp="1"/>
          </p:cNvSpPr>
          <p:nvPr>
            <p:ph idx="1"/>
          </p:nvPr>
        </p:nvSpPr>
        <p:spPr/>
        <p:txBody>
          <a:bodyPr>
            <a:normAutofit/>
          </a:bodyPr>
          <a:lstStyle/>
          <a:p>
            <a:r>
              <a:rPr lang="en-US" dirty="0"/>
              <a:t>1,194,393,600 bits are needed for one second of digital video</a:t>
            </a:r>
          </a:p>
          <a:p>
            <a:r>
              <a:rPr lang="en-US" dirty="0"/>
              <a:t>A feature-length video requires an astounding 8,599,633,920,000 bits! More than one trillion bytes!</a:t>
            </a:r>
          </a:p>
          <a:p>
            <a:r>
              <a:rPr lang="en-US" dirty="0"/>
              <a:t>A bit rate is the number of bits that are processed during a specific unit of time, usually during one second</a:t>
            </a:r>
          </a:p>
          <a:p>
            <a:r>
              <a:rPr lang="en-US" dirty="0"/>
              <a:t>Bit rate can be expressed as bits per second (b/sec or bps) and kilobits per second (Kbit/s or Kbps)</a:t>
            </a:r>
          </a:p>
        </p:txBody>
      </p:sp>
    </p:spTree>
    <p:extLst>
      <p:ext uri="{BB962C8B-B14F-4D97-AF65-F5344CB8AC3E}">
        <p14:creationId xmlns:p14="http://schemas.microsoft.com/office/powerpoint/2010/main" val="18672650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Video Compression (1 of 3)</a:t>
            </a:r>
          </a:p>
        </p:txBody>
      </p:sp>
      <p:sp>
        <p:nvSpPr>
          <p:cNvPr id="5" name="Content Placeholder 4"/>
          <p:cNvSpPr>
            <a:spLocks noGrp="1"/>
          </p:cNvSpPr>
          <p:nvPr>
            <p:ph type="body" sz="half" idx="2"/>
          </p:nvPr>
        </p:nvSpPr>
        <p:spPr>
          <a:xfrm>
            <a:off x="178497" y="1589024"/>
            <a:ext cx="8835902" cy="1028192"/>
          </a:xfrm>
        </p:spPr>
        <p:txBody>
          <a:bodyPr>
            <a:noAutofit/>
          </a:bodyPr>
          <a:lstStyle/>
          <a:p>
            <a:pPr marL="285750" indent="-285750">
              <a:buFont typeface="Arial" pitchFamily="34" charset="0"/>
              <a:buChar char="•"/>
            </a:pPr>
            <a:r>
              <a:rPr lang="en-US" sz="2600" dirty="0"/>
              <a:t>Choosing a lower resolution when saving a video reduces the bit rate</a:t>
            </a:r>
          </a:p>
        </p:txBody>
      </p:sp>
      <p:pic>
        <p:nvPicPr>
          <p:cNvPr id="6" name="Picture 2" descr="An illustration depicts the steps for making video files smaller and faster. The first step titled “REDUCE RESOLUTION” depicts two overlapped rectangles. The text in the large rectangle reads “1080p” and the text in the small rectangle overlapping the large rectangle reads “480p.” The supporting text associated with this step reads “Lower resolutions produce smaller file sizes and bit rates.” The second step titled “SPECIFY DESTINATION” depicts a set of icons titled “Theater,” “Email,” “iTunes,” “YouTube,” “Facebook,” “Vemo,” “CNN iReport,” and “file.” The supporting text associated with this step reads “Choosing a video service produces files sized appropriately for use.” The third step titled “SELECT FILE SIZE” is represented by a rectangular block listing the different file sizes. The text at the top of the block reads “This message is 1.2MB. You can reduce message size by scaling the image to one of the sizes below.” The sizes listed below the message read “Small (48.5 KB), Medium (119 KB), Large (541 KB), Actual Size (1.2 MB).” The supporting text associated with this step reads “Smaller file sizes are achieved through compression that may reduce video quality.” The fourth step titled “CHOOSE BIT RATE” is represented by two rows of square blocks with a forward arrow at the end. The top row of blue colored blocks represents “11,194,393,600 Bytes 1.19 Gbps.” The bottom row of green colored blocks represents “8,192 Bytes 8 Mbps.” The supporting text associated with this step reads “Compression can produce videos with lower bit rates that stream quickly, but quality might degra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268" y="2707955"/>
            <a:ext cx="7340835" cy="3325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2517570"/>
      </p:ext>
    </p:extLst>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Compression</a:t>
            </a:r>
            <a:r>
              <a:rPr lang="en-US" baseline="0" dirty="0"/>
              <a:t> (2 of 3)</a:t>
            </a:r>
            <a:endParaRPr lang="en-US" dirty="0"/>
          </a:p>
        </p:txBody>
      </p:sp>
      <p:sp>
        <p:nvSpPr>
          <p:cNvPr id="3" name="Content Placeholder 2"/>
          <p:cNvSpPr>
            <a:spLocks noGrp="1"/>
          </p:cNvSpPr>
          <p:nvPr>
            <p:ph idx="1"/>
          </p:nvPr>
        </p:nvSpPr>
        <p:spPr/>
        <p:txBody>
          <a:bodyPr/>
          <a:lstStyle/>
          <a:p>
            <a:r>
              <a:rPr lang="en-US" dirty="0"/>
              <a:t>Compression removes some of the data (bits) through the following techniques:</a:t>
            </a:r>
          </a:p>
          <a:p>
            <a:r>
              <a:rPr lang="en-US" dirty="0"/>
              <a:t>Compressor/</a:t>
            </a:r>
            <a:r>
              <a:rPr lang="en-US" dirty="0" err="1"/>
              <a:t>decompressor</a:t>
            </a:r>
            <a:r>
              <a:rPr lang="en-US" dirty="0"/>
              <a:t> software</a:t>
            </a:r>
          </a:p>
          <a:p>
            <a:pPr lvl="1"/>
            <a:r>
              <a:rPr lang="en-US" b="1" dirty="0"/>
              <a:t>Image compression</a:t>
            </a:r>
            <a:r>
              <a:rPr lang="en-US" dirty="0"/>
              <a:t> – frames of a video are compressed using lossy and lossless compression</a:t>
            </a:r>
          </a:p>
          <a:p>
            <a:pPr lvl="1"/>
            <a:r>
              <a:rPr lang="en-US" b="1" dirty="0"/>
              <a:t>Interframe compression</a:t>
            </a:r>
            <a:r>
              <a:rPr lang="en-US" dirty="0"/>
              <a:t> – stores only the pixels that change color from one frame to the next</a:t>
            </a:r>
          </a:p>
          <a:p>
            <a:pPr marL="342900" lvl="1" indent="-342900">
              <a:buFont typeface="Arial" pitchFamily="34" charset="0"/>
              <a:buChar char="•"/>
              <a:tabLst>
                <a:tab pos="347663" algn="l"/>
              </a:tabLst>
            </a:pPr>
            <a:r>
              <a:rPr lang="en-US" dirty="0"/>
              <a:t>A </a:t>
            </a:r>
            <a:r>
              <a:rPr lang="en-US" b="1" dirty="0"/>
              <a:t>codec</a:t>
            </a:r>
            <a:r>
              <a:rPr lang="en-US" dirty="0"/>
              <a:t> (compressor/</a:t>
            </a:r>
            <a:r>
              <a:rPr lang="en-US" dirty="0" err="1"/>
              <a:t>decompressor</a:t>
            </a:r>
            <a:r>
              <a:rPr lang="en-US" dirty="0"/>
              <a:t>) is the software that compresses a video stream when a video is stored and decompresses the file when the video is played</a:t>
            </a:r>
          </a:p>
        </p:txBody>
      </p:sp>
    </p:spTree>
    <p:extLst>
      <p:ext uri="{BB962C8B-B14F-4D97-AF65-F5344CB8AC3E}">
        <p14:creationId xmlns:p14="http://schemas.microsoft.com/office/powerpoint/2010/main" val="28280406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Compression (3 of 3)</a:t>
            </a:r>
          </a:p>
        </p:txBody>
      </p:sp>
      <p:sp>
        <p:nvSpPr>
          <p:cNvPr id="3" name="Content Placeholder 2"/>
          <p:cNvSpPr>
            <a:spLocks noGrp="1"/>
          </p:cNvSpPr>
          <p:nvPr>
            <p:ph idx="1"/>
          </p:nvPr>
        </p:nvSpPr>
        <p:spPr/>
        <p:txBody>
          <a:bodyPr>
            <a:normAutofit/>
          </a:bodyPr>
          <a:lstStyle/>
          <a:p>
            <a:r>
              <a:rPr lang="en-US" dirty="0"/>
              <a:t>Each codec uses a unique algorithm to shrink the size of a video file, so they are not interchangeable</a:t>
            </a:r>
          </a:p>
          <a:p>
            <a:r>
              <a:rPr lang="en-US" dirty="0"/>
              <a:t>Popular codecs include: MPEG, VP8, DivX, H.264, Theora, and Windows Media Video</a:t>
            </a:r>
          </a:p>
        </p:txBody>
      </p:sp>
    </p:spTree>
    <p:extLst>
      <p:ext uri="{BB962C8B-B14F-4D97-AF65-F5344CB8AC3E}">
        <p14:creationId xmlns:p14="http://schemas.microsoft.com/office/powerpoint/2010/main" val="18672650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File Formats (1 of 4)</a:t>
            </a:r>
          </a:p>
        </p:txBody>
      </p:sp>
      <p:sp>
        <p:nvSpPr>
          <p:cNvPr id="3" name="Content Placeholder 2"/>
          <p:cNvSpPr>
            <a:spLocks noGrp="1"/>
          </p:cNvSpPr>
          <p:nvPr>
            <p:ph idx="1"/>
          </p:nvPr>
        </p:nvSpPr>
        <p:spPr/>
        <p:txBody>
          <a:bodyPr/>
          <a:lstStyle/>
          <a:p>
            <a:r>
              <a:rPr lang="en-US" dirty="0"/>
              <a:t>Video files are stored in </a:t>
            </a:r>
            <a:r>
              <a:rPr lang="en-US" b="1" dirty="0"/>
              <a:t>container formats</a:t>
            </a:r>
            <a:r>
              <a:rPr lang="en-US" dirty="0"/>
              <a:t> that hold the compressed video stream and an audio stream</a:t>
            </a:r>
          </a:p>
          <a:p>
            <a:r>
              <a:rPr lang="en-US" b="1" dirty="0"/>
              <a:t>AVI</a:t>
            </a:r>
            <a:r>
              <a:rPr lang="en-US" dirty="0"/>
              <a:t>,</a:t>
            </a:r>
            <a:r>
              <a:rPr lang="en-US" b="1" dirty="0"/>
              <a:t> MOV</a:t>
            </a:r>
            <a:r>
              <a:rPr lang="en-US" dirty="0"/>
              <a:t>,</a:t>
            </a:r>
            <a:r>
              <a:rPr lang="en-US" b="1" dirty="0"/>
              <a:t> MPEG</a:t>
            </a:r>
            <a:r>
              <a:rPr lang="en-US" dirty="0"/>
              <a:t>, </a:t>
            </a:r>
            <a:r>
              <a:rPr lang="en-US" b="1" dirty="0"/>
              <a:t>WebM</a:t>
            </a:r>
            <a:r>
              <a:rPr lang="en-US" dirty="0"/>
              <a:t>, </a:t>
            </a:r>
            <a:r>
              <a:rPr lang="en-US" b="1" dirty="0"/>
              <a:t>ASF</a:t>
            </a:r>
            <a:r>
              <a:rPr lang="en-US" dirty="0"/>
              <a:t>,</a:t>
            </a:r>
            <a:r>
              <a:rPr lang="en-US" b="1" dirty="0"/>
              <a:t> VOB</a:t>
            </a:r>
            <a:r>
              <a:rPr lang="en-US" dirty="0"/>
              <a:t>,</a:t>
            </a:r>
            <a:r>
              <a:rPr lang="en-US" b="1" dirty="0"/>
              <a:t> </a:t>
            </a:r>
            <a:r>
              <a:rPr lang="en-US" dirty="0"/>
              <a:t>and</a:t>
            </a:r>
            <a:r>
              <a:rPr lang="en-US" b="1" dirty="0"/>
              <a:t> Ogg Theora </a:t>
            </a:r>
            <a:r>
              <a:rPr lang="en-US" dirty="0"/>
              <a:t>are popular video container formats</a:t>
            </a:r>
          </a:p>
        </p:txBody>
      </p:sp>
    </p:spTree>
    <p:extLst>
      <p:ext uri="{BB962C8B-B14F-4D97-AF65-F5344CB8AC3E}">
        <p14:creationId xmlns:p14="http://schemas.microsoft.com/office/powerpoint/2010/main" val="41425175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File Formats (2 of</a:t>
            </a:r>
            <a:r>
              <a:rPr lang="en-US" baseline="0" dirty="0"/>
              <a:t> 4)</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74372339"/>
              </p:ext>
            </p:extLst>
          </p:nvPr>
        </p:nvGraphicFramePr>
        <p:xfrm>
          <a:off x="497840" y="1625600"/>
          <a:ext cx="8188960" cy="4033520"/>
        </p:xfrm>
        <a:graphic>
          <a:graphicData uri="http://schemas.openxmlformats.org/drawingml/2006/table">
            <a:tbl>
              <a:tblPr firstRow="1" bandRow="1">
                <a:tableStyleId>{5940675A-B579-460E-94D1-54222C63F5DA}</a:tableStyleId>
              </a:tblPr>
              <a:tblGrid>
                <a:gridCol w="1889760">
                  <a:extLst>
                    <a:ext uri="{9D8B030D-6E8A-4147-A177-3AD203B41FA5}">
                      <a16:colId xmlns:a16="http://schemas.microsoft.com/office/drawing/2014/main" val="20000"/>
                    </a:ext>
                  </a:extLst>
                </a:gridCol>
                <a:gridCol w="1209040">
                  <a:extLst>
                    <a:ext uri="{9D8B030D-6E8A-4147-A177-3AD203B41FA5}">
                      <a16:colId xmlns:a16="http://schemas.microsoft.com/office/drawing/2014/main" val="20001"/>
                    </a:ext>
                  </a:extLst>
                </a:gridCol>
                <a:gridCol w="2029478">
                  <a:extLst>
                    <a:ext uri="{9D8B030D-6E8A-4147-A177-3AD203B41FA5}">
                      <a16:colId xmlns:a16="http://schemas.microsoft.com/office/drawing/2014/main" val="20002"/>
                    </a:ext>
                  </a:extLst>
                </a:gridCol>
                <a:gridCol w="3060682">
                  <a:extLst>
                    <a:ext uri="{9D8B030D-6E8A-4147-A177-3AD203B41FA5}">
                      <a16:colId xmlns:a16="http://schemas.microsoft.com/office/drawing/2014/main" val="20003"/>
                    </a:ext>
                  </a:extLst>
                </a:gridCol>
              </a:tblGrid>
              <a:tr h="284480">
                <a:tc>
                  <a:txBody>
                    <a:bodyPr/>
                    <a:lstStyle/>
                    <a:p>
                      <a:pPr algn="ctr"/>
                      <a:r>
                        <a:rPr lang="en-US" sz="1200" b="1" i="0" u="none" strike="noStrike" kern="1200" baseline="0" dirty="0">
                          <a:solidFill>
                            <a:schemeClr val="bg1"/>
                          </a:solidFill>
                          <a:latin typeface="Arial" pitchFamily="34" charset="0"/>
                          <a:ea typeface="+mn-ea"/>
                          <a:cs typeface="Arial" pitchFamily="34" charset="0"/>
                        </a:rPr>
                        <a:t>FORMAT</a:t>
                      </a:r>
                      <a:endParaRPr lang="en-US" sz="1200" b="1" dirty="0">
                        <a:solidFill>
                          <a:schemeClr val="bg1"/>
                        </a:solidFill>
                        <a:latin typeface="Arial" pitchFamily="34" charset="0"/>
                        <a:cs typeface="Arial" pitchFamily="34" charset="0"/>
                      </a:endParaRPr>
                    </a:p>
                  </a:txBody>
                  <a:tcPr>
                    <a:solidFill>
                      <a:srgbClr val="845951"/>
                    </a:solidFill>
                  </a:tcPr>
                </a:tc>
                <a:tc>
                  <a:txBody>
                    <a:bodyPr/>
                    <a:lstStyle/>
                    <a:p>
                      <a:pPr algn="ctr"/>
                      <a:r>
                        <a:rPr lang="en-US" sz="1200" b="1" i="0" u="none" strike="noStrike" kern="1200" baseline="0" dirty="0">
                          <a:solidFill>
                            <a:schemeClr val="bg1"/>
                          </a:solidFill>
                          <a:latin typeface="Arial" pitchFamily="34" charset="0"/>
                          <a:ea typeface="+mn-ea"/>
                          <a:cs typeface="Arial" pitchFamily="34" charset="0"/>
                        </a:rPr>
                        <a:t>EXTENSION</a:t>
                      </a:r>
                      <a:endParaRPr lang="en-US" sz="1200" b="1" dirty="0">
                        <a:solidFill>
                          <a:schemeClr val="bg1"/>
                        </a:solidFill>
                        <a:latin typeface="Arial" pitchFamily="34" charset="0"/>
                        <a:cs typeface="Arial" pitchFamily="34" charset="0"/>
                      </a:endParaRPr>
                    </a:p>
                  </a:txBody>
                  <a:tcPr>
                    <a:solidFill>
                      <a:srgbClr val="845951"/>
                    </a:solidFill>
                  </a:tcPr>
                </a:tc>
                <a:tc>
                  <a:txBody>
                    <a:bodyPr/>
                    <a:lstStyle/>
                    <a:p>
                      <a:pPr algn="ctr"/>
                      <a:r>
                        <a:rPr lang="en-US" sz="1200" b="1" i="0" u="none" strike="noStrike" kern="1200" baseline="0" dirty="0">
                          <a:solidFill>
                            <a:schemeClr val="bg1"/>
                          </a:solidFill>
                          <a:latin typeface="Arial" pitchFamily="34" charset="0"/>
                          <a:ea typeface="+mn-ea"/>
                          <a:cs typeface="Arial" pitchFamily="34" charset="0"/>
                        </a:rPr>
                        <a:t>PLATFORM</a:t>
                      </a:r>
                      <a:endParaRPr lang="en-US" sz="1200" b="1" dirty="0">
                        <a:solidFill>
                          <a:schemeClr val="bg1"/>
                        </a:solidFill>
                        <a:latin typeface="Arial" pitchFamily="34" charset="0"/>
                        <a:cs typeface="Arial" pitchFamily="34" charset="0"/>
                      </a:endParaRPr>
                    </a:p>
                  </a:txBody>
                  <a:tcPr>
                    <a:solidFill>
                      <a:srgbClr val="845951"/>
                    </a:solidFill>
                  </a:tcPr>
                </a:tc>
                <a:tc>
                  <a:txBody>
                    <a:bodyPr/>
                    <a:lstStyle/>
                    <a:p>
                      <a:pPr algn="ctr"/>
                      <a:r>
                        <a:rPr lang="en-US" sz="1200" b="1" i="0" u="none" strike="noStrike" kern="1200" baseline="0" dirty="0">
                          <a:solidFill>
                            <a:schemeClr val="bg1"/>
                          </a:solidFill>
                          <a:latin typeface="Arial" pitchFamily="34" charset="0"/>
                          <a:ea typeface="+mn-ea"/>
                          <a:cs typeface="Arial" pitchFamily="34" charset="0"/>
                        </a:rPr>
                        <a:t>DESCRIPTION AND USE</a:t>
                      </a:r>
                      <a:endParaRPr lang="en-US" sz="1200" b="1" dirty="0">
                        <a:solidFill>
                          <a:schemeClr val="bg1"/>
                        </a:solidFill>
                        <a:latin typeface="Arial" pitchFamily="34" charset="0"/>
                        <a:cs typeface="Arial" pitchFamily="34" charset="0"/>
                      </a:endParaRPr>
                    </a:p>
                  </a:txBody>
                  <a:tcPr>
                    <a:solidFill>
                      <a:srgbClr val="845951"/>
                    </a:solidFill>
                  </a:tcPr>
                </a:tc>
                <a:extLst>
                  <a:ext uri="{0D108BD9-81ED-4DB2-BD59-A6C34878D82A}">
                    <a16:rowId xmlns:a16="http://schemas.microsoft.com/office/drawing/2014/main" val="10000"/>
                  </a:ext>
                </a:extLst>
              </a:tr>
              <a:tr h="556895">
                <a:tc>
                  <a:txBody>
                    <a:bodyPr/>
                    <a:lstStyle/>
                    <a:p>
                      <a:r>
                        <a:rPr lang="en-US" sz="1200" b="0" i="0" u="none" strike="noStrike" kern="1200" baseline="0" dirty="0">
                          <a:solidFill>
                            <a:schemeClr val="tx1"/>
                          </a:solidFill>
                          <a:latin typeface="Arial" pitchFamily="34" charset="0"/>
                          <a:ea typeface="+mn-ea"/>
                          <a:cs typeface="Arial" pitchFamily="34" charset="0"/>
                        </a:rPr>
                        <a:t>MPEG (Moving Picture Experts Group)</a:t>
                      </a:r>
                      <a:endParaRPr lang="en-US" sz="1200" dirty="0">
                        <a:latin typeface="Arial" pitchFamily="34" charset="0"/>
                        <a:cs typeface="Arial" pitchFamily="34" charset="0"/>
                      </a:endParaRPr>
                    </a:p>
                  </a:txBody>
                  <a:tcPr/>
                </a:tc>
                <a:tc>
                  <a:txBody>
                    <a:bodyPr/>
                    <a:lstStyle/>
                    <a:p>
                      <a:r>
                        <a:rPr lang="en-US" sz="1200" b="0" i="0" u="none" strike="noStrike" kern="1200" baseline="0" dirty="0">
                          <a:solidFill>
                            <a:schemeClr val="tx1"/>
                          </a:solidFill>
                          <a:latin typeface="Arial" pitchFamily="34" charset="0"/>
                          <a:ea typeface="+mn-ea"/>
                          <a:cs typeface="Arial" pitchFamily="34" charset="0"/>
                        </a:rPr>
                        <a:t>.mpg, .mp4,</a:t>
                      </a:r>
                    </a:p>
                    <a:p>
                      <a:r>
                        <a:rPr lang="en-US" sz="1200" b="0" i="0" u="none" strike="noStrike" kern="1200" baseline="0" dirty="0">
                          <a:solidFill>
                            <a:schemeClr val="tx1"/>
                          </a:solidFill>
                          <a:latin typeface="Arial" pitchFamily="34" charset="0"/>
                          <a:ea typeface="+mn-ea"/>
                          <a:cs typeface="Arial" pitchFamily="34" charset="0"/>
                        </a:rPr>
                        <a:t>.mpeg</a:t>
                      </a:r>
                      <a:endParaRPr lang="en-US" sz="1200" dirty="0">
                        <a:latin typeface="Arial" pitchFamily="34" charset="0"/>
                        <a:cs typeface="Arial" pitchFamily="34" charset="0"/>
                      </a:endParaRPr>
                    </a:p>
                  </a:txBody>
                  <a:tcPr/>
                </a:tc>
                <a:tc>
                  <a:txBody>
                    <a:bodyPr/>
                    <a:lstStyle/>
                    <a:p>
                      <a:r>
                        <a:rPr lang="en-US" sz="1200" b="0" i="0" u="none" strike="noStrike" kern="1200" baseline="0" dirty="0">
                          <a:solidFill>
                            <a:schemeClr val="tx1"/>
                          </a:solidFill>
                          <a:latin typeface="Arial" pitchFamily="34" charset="0"/>
                          <a:ea typeface="+mn-ea"/>
                          <a:cs typeface="Arial" pitchFamily="34" charset="0"/>
                        </a:rPr>
                        <a:t>PC, Mac, UNIX, Linux</a:t>
                      </a:r>
                      <a:endParaRPr lang="en-US" sz="1200" dirty="0">
                        <a:latin typeface="Arial" pitchFamily="34" charset="0"/>
                        <a:cs typeface="Arial" pitchFamily="34" charset="0"/>
                      </a:endParaRPr>
                    </a:p>
                  </a:txBody>
                  <a:tcPr/>
                </a:tc>
                <a:tc>
                  <a:txBody>
                    <a:bodyPr/>
                    <a:lstStyle/>
                    <a:p>
                      <a:r>
                        <a:rPr lang="en-US" sz="1200" b="0" i="0" u="none" strike="noStrike" kern="1200" baseline="0" dirty="0">
                          <a:solidFill>
                            <a:schemeClr val="tx1"/>
                          </a:solidFill>
                          <a:latin typeface="Arial" pitchFamily="34" charset="0"/>
                          <a:ea typeface="+mn-ea"/>
                          <a:cs typeface="Arial" pitchFamily="34" charset="0"/>
                        </a:rPr>
                        <a:t>Versions include MPEG-1, MPEG-2, and MPEG-4; used for downloaded and</a:t>
                      </a:r>
                    </a:p>
                    <a:p>
                      <a:r>
                        <a:rPr lang="en-US" sz="1200" b="0" i="0" u="none" strike="noStrike" kern="1200" baseline="0" dirty="0">
                          <a:solidFill>
                            <a:schemeClr val="tx1"/>
                          </a:solidFill>
                          <a:latin typeface="Arial" pitchFamily="34" charset="0"/>
                          <a:ea typeface="+mn-ea"/>
                          <a:cs typeface="Arial" pitchFamily="34" charset="0"/>
                        </a:rPr>
                        <a:t>streaming Web video</a:t>
                      </a:r>
                      <a:endParaRPr lang="en-US" sz="1200" dirty="0">
                        <a:latin typeface="Arial" pitchFamily="34" charset="0"/>
                        <a:cs typeface="Arial" pitchFamily="34" charset="0"/>
                      </a:endParaRPr>
                    </a:p>
                  </a:txBody>
                  <a:tcPr/>
                </a:tc>
                <a:extLst>
                  <a:ext uri="{0D108BD9-81ED-4DB2-BD59-A6C34878D82A}">
                    <a16:rowId xmlns:a16="http://schemas.microsoft.com/office/drawing/2014/main" val="10001"/>
                  </a:ext>
                </a:extLst>
              </a:tr>
              <a:tr h="335280">
                <a:tc>
                  <a:txBody>
                    <a:bodyPr/>
                    <a:lstStyle/>
                    <a:p>
                      <a:r>
                        <a:rPr lang="en-US" sz="1200" b="0" i="0" u="none" strike="noStrike" kern="1200" baseline="0" dirty="0">
                          <a:solidFill>
                            <a:schemeClr val="tx1"/>
                          </a:solidFill>
                          <a:latin typeface="Arial" pitchFamily="34" charset="0"/>
                          <a:ea typeface="+mn-ea"/>
                          <a:cs typeface="Arial" pitchFamily="34" charset="0"/>
                        </a:rPr>
                        <a:t>WebM</a:t>
                      </a:r>
                      <a:endParaRPr lang="en-US" sz="1200" dirty="0">
                        <a:latin typeface="Arial" pitchFamily="34" charset="0"/>
                        <a:cs typeface="Arial" pitchFamily="34" charset="0"/>
                      </a:endParaRPr>
                    </a:p>
                  </a:txBody>
                  <a:tcPr/>
                </a:tc>
                <a:tc>
                  <a:txBody>
                    <a:bodyPr/>
                    <a:lstStyle/>
                    <a:p>
                      <a:r>
                        <a:rPr lang="en-US" sz="1200" b="0" i="0" u="none" strike="noStrike" kern="1200" baseline="0" dirty="0">
                          <a:solidFill>
                            <a:schemeClr val="tx1"/>
                          </a:solidFill>
                          <a:latin typeface="Arial" pitchFamily="34" charset="0"/>
                          <a:ea typeface="+mn-ea"/>
                          <a:cs typeface="Arial" pitchFamily="34" charset="0"/>
                        </a:rPr>
                        <a:t>.webm</a:t>
                      </a:r>
                      <a:endParaRPr lang="en-US" sz="1200" dirty="0">
                        <a:latin typeface="Arial" pitchFamily="34" charset="0"/>
                        <a:cs typeface="Arial" pitchFamily="34" charset="0"/>
                      </a:endParaRPr>
                    </a:p>
                  </a:txBody>
                  <a:tcPr/>
                </a:tc>
                <a:tc>
                  <a:txBody>
                    <a:bodyPr/>
                    <a:lstStyle/>
                    <a:p>
                      <a:r>
                        <a:rPr lang="en-US" sz="1200" b="0" i="0" u="none" strike="noStrike" kern="1200" baseline="0" dirty="0">
                          <a:solidFill>
                            <a:schemeClr val="tx1"/>
                          </a:solidFill>
                          <a:latin typeface="Arial" pitchFamily="34" charset="0"/>
                          <a:ea typeface="+mn-ea"/>
                          <a:cs typeface="Arial" pitchFamily="34" charset="0"/>
                        </a:rPr>
                        <a:t>PC, Mac, UNIX, Linux</a:t>
                      </a:r>
                      <a:endParaRPr lang="en-US" sz="1200" dirty="0">
                        <a:latin typeface="Arial" pitchFamily="34" charset="0"/>
                        <a:cs typeface="Arial" pitchFamily="34" charset="0"/>
                      </a:endParaRPr>
                    </a:p>
                  </a:txBody>
                  <a:tcPr/>
                </a:tc>
                <a:tc>
                  <a:txBody>
                    <a:bodyPr/>
                    <a:lstStyle/>
                    <a:p>
                      <a:r>
                        <a:rPr lang="en-US" sz="1200" b="0" i="0" u="none" strike="noStrike" kern="1200" baseline="0" dirty="0">
                          <a:solidFill>
                            <a:schemeClr val="tx1"/>
                          </a:solidFill>
                          <a:latin typeface="Arial" pitchFamily="34" charset="0"/>
                          <a:ea typeface="+mn-ea"/>
                          <a:cs typeface="Arial" pitchFamily="34" charset="0"/>
                        </a:rPr>
                        <a:t>Royalty-free, high-quality open format</a:t>
                      </a:r>
                    </a:p>
                    <a:p>
                      <a:r>
                        <a:rPr lang="en-US" sz="1200" b="0" i="0" u="none" strike="noStrike" kern="1200" baseline="0" dirty="0">
                          <a:solidFill>
                            <a:schemeClr val="tx1"/>
                          </a:solidFill>
                          <a:latin typeface="Arial" pitchFamily="34" charset="0"/>
                          <a:ea typeface="+mn-ea"/>
                          <a:cs typeface="Arial" pitchFamily="34" charset="0"/>
                        </a:rPr>
                        <a:t>for use with HTML5</a:t>
                      </a:r>
                      <a:endParaRPr lang="en-US" sz="1200" dirty="0">
                        <a:latin typeface="Arial" pitchFamily="34" charset="0"/>
                        <a:cs typeface="Arial" pitchFamily="34" charset="0"/>
                      </a:endParaRPr>
                    </a:p>
                  </a:txBody>
                  <a:tcPr/>
                </a:tc>
                <a:extLst>
                  <a:ext uri="{0D108BD9-81ED-4DB2-BD59-A6C34878D82A}">
                    <a16:rowId xmlns:a16="http://schemas.microsoft.com/office/drawing/2014/main" val="10002"/>
                  </a:ext>
                </a:extLst>
              </a:tr>
              <a:tr h="535305">
                <a:tc>
                  <a:txBody>
                    <a:bodyPr/>
                    <a:lstStyle/>
                    <a:p>
                      <a:r>
                        <a:rPr lang="en-US" sz="1200" b="0" i="0" u="none" strike="noStrike" kern="1200" baseline="0" dirty="0">
                          <a:solidFill>
                            <a:schemeClr val="tx1"/>
                          </a:solidFill>
                          <a:latin typeface="Arial" pitchFamily="34" charset="0"/>
                          <a:ea typeface="+mn-ea"/>
                          <a:cs typeface="Arial" pitchFamily="34" charset="0"/>
                        </a:rPr>
                        <a:t>AVI (Audio Video</a:t>
                      </a:r>
                    </a:p>
                    <a:p>
                      <a:r>
                        <a:rPr lang="en-US" sz="1200" b="0" i="0" u="none" strike="noStrike" kern="1200" baseline="0" dirty="0">
                          <a:solidFill>
                            <a:schemeClr val="tx1"/>
                          </a:solidFill>
                          <a:latin typeface="Arial" pitchFamily="34" charset="0"/>
                          <a:ea typeface="+mn-ea"/>
                          <a:cs typeface="Arial" pitchFamily="34" charset="0"/>
                        </a:rPr>
                        <a:t>Interleave)</a:t>
                      </a:r>
                      <a:endParaRPr lang="en-US" sz="1200" dirty="0">
                        <a:latin typeface="Arial" pitchFamily="34" charset="0"/>
                        <a:cs typeface="Arial" pitchFamily="34" charset="0"/>
                      </a:endParaRPr>
                    </a:p>
                  </a:txBody>
                  <a:tcPr/>
                </a:tc>
                <a:tc>
                  <a:txBody>
                    <a:bodyPr/>
                    <a:lstStyle/>
                    <a:p>
                      <a:r>
                        <a:rPr lang="en-US" sz="1200" b="0" i="0" u="none" strike="noStrike" kern="1200" baseline="0" dirty="0">
                          <a:solidFill>
                            <a:schemeClr val="tx1"/>
                          </a:solidFill>
                          <a:latin typeface="Arial" pitchFamily="34" charset="0"/>
                          <a:ea typeface="+mn-ea"/>
                          <a:cs typeface="Arial" pitchFamily="34" charset="0"/>
                        </a:rPr>
                        <a:t>.avi</a:t>
                      </a:r>
                      <a:endParaRPr lang="en-US" sz="1200" dirty="0">
                        <a:latin typeface="Arial" pitchFamily="34" charset="0"/>
                        <a:cs typeface="Arial" pitchFamily="34" charset="0"/>
                      </a:endParaRPr>
                    </a:p>
                  </a:txBody>
                  <a:tcPr/>
                </a:tc>
                <a:tc>
                  <a:txBody>
                    <a:bodyPr/>
                    <a:lstStyle/>
                    <a:p>
                      <a:r>
                        <a:rPr lang="en-US" sz="1200" b="0" i="0" u="none" strike="noStrike" kern="1200" baseline="0" dirty="0">
                          <a:solidFill>
                            <a:schemeClr val="tx1"/>
                          </a:solidFill>
                          <a:latin typeface="Arial" pitchFamily="34" charset="0"/>
                          <a:ea typeface="+mn-ea"/>
                          <a:cs typeface="Arial" pitchFamily="34" charset="0"/>
                        </a:rPr>
                        <a:t>PC</a:t>
                      </a:r>
                      <a:endParaRPr lang="en-US" sz="1200" dirty="0">
                        <a:latin typeface="Arial" pitchFamily="34" charset="0"/>
                        <a:cs typeface="Arial" pitchFamily="34" charset="0"/>
                      </a:endParaRPr>
                    </a:p>
                  </a:txBody>
                  <a:tcPr/>
                </a:tc>
                <a:tc>
                  <a:txBody>
                    <a:bodyPr/>
                    <a:lstStyle/>
                    <a:p>
                      <a:r>
                        <a:rPr lang="en-US" sz="1200" b="0" i="0" u="none" strike="noStrike" kern="1200" baseline="0" dirty="0">
                          <a:solidFill>
                            <a:schemeClr val="tx1"/>
                          </a:solidFill>
                          <a:latin typeface="Arial" pitchFamily="34" charset="0"/>
                          <a:ea typeface="+mn-ea"/>
                          <a:cs typeface="Arial" pitchFamily="34" charset="0"/>
                        </a:rPr>
                        <a:t>A format sometimes used for storing</a:t>
                      </a:r>
                    </a:p>
                    <a:p>
                      <a:r>
                        <a:rPr lang="en-US" sz="1200" b="0" i="0" u="none" strike="noStrike" kern="1200" baseline="0" dirty="0">
                          <a:solidFill>
                            <a:schemeClr val="tx1"/>
                          </a:solidFill>
                          <a:latin typeface="Arial" pitchFamily="34" charset="0"/>
                          <a:ea typeface="+mn-ea"/>
                          <a:cs typeface="Arial" pitchFamily="34" charset="0"/>
                        </a:rPr>
                        <a:t>digital clips from video cameras; used for legacy video on the PC platform</a:t>
                      </a:r>
                      <a:endParaRPr lang="en-US" sz="1200" dirty="0">
                        <a:latin typeface="Arial" pitchFamily="34" charset="0"/>
                        <a:cs typeface="Arial" pitchFamily="34" charset="0"/>
                      </a:endParaRPr>
                    </a:p>
                  </a:txBody>
                  <a:tcPr/>
                </a:tc>
                <a:extLst>
                  <a:ext uri="{0D108BD9-81ED-4DB2-BD59-A6C34878D82A}">
                    <a16:rowId xmlns:a16="http://schemas.microsoft.com/office/drawing/2014/main" val="10003"/>
                  </a:ext>
                </a:extLst>
              </a:tr>
              <a:tr h="358775">
                <a:tc>
                  <a:txBody>
                    <a:bodyPr/>
                    <a:lstStyle/>
                    <a:p>
                      <a:r>
                        <a:rPr lang="en-US" sz="1200" b="0" i="0" u="none" strike="noStrike" kern="1200" baseline="0" dirty="0">
                          <a:solidFill>
                            <a:schemeClr val="tx1"/>
                          </a:solidFill>
                          <a:latin typeface="Arial" pitchFamily="34" charset="0"/>
                          <a:ea typeface="+mn-ea"/>
                          <a:cs typeface="Arial" pitchFamily="34" charset="0"/>
                        </a:rPr>
                        <a:t>MOV (QuickTime Movie)</a:t>
                      </a:r>
                      <a:endParaRPr lang="en-US" sz="1200" dirty="0">
                        <a:latin typeface="Arial" pitchFamily="34" charset="0"/>
                        <a:cs typeface="Arial" pitchFamily="34" charset="0"/>
                      </a:endParaRPr>
                    </a:p>
                  </a:txBody>
                  <a:tcPr/>
                </a:tc>
                <a:tc>
                  <a:txBody>
                    <a:bodyPr/>
                    <a:lstStyle/>
                    <a:p>
                      <a:r>
                        <a:rPr lang="en-US" sz="1200" b="0" i="0" u="none" strike="noStrike" kern="1200" baseline="0" dirty="0">
                          <a:solidFill>
                            <a:schemeClr val="tx1"/>
                          </a:solidFill>
                          <a:latin typeface="Arial" pitchFamily="34" charset="0"/>
                          <a:ea typeface="+mn-ea"/>
                          <a:cs typeface="Arial" pitchFamily="34" charset="0"/>
                        </a:rPr>
                        <a:t>.mov</a:t>
                      </a:r>
                      <a:endParaRPr lang="en-US" sz="1200" dirty="0">
                        <a:latin typeface="Arial" pitchFamily="34" charset="0"/>
                        <a:cs typeface="Arial" pitchFamily="34" charset="0"/>
                      </a:endParaRPr>
                    </a:p>
                  </a:txBody>
                  <a:tcPr/>
                </a:tc>
                <a:tc>
                  <a:txBody>
                    <a:bodyPr/>
                    <a:lstStyle/>
                    <a:p>
                      <a:r>
                        <a:rPr lang="en-US" sz="1200" b="0" i="0" u="none" strike="noStrike" kern="1200" baseline="0" dirty="0">
                          <a:solidFill>
                            <a:schemeClr val="tx1"/>
                          </a:solidFill>
                          <a:latin typeface="Arial" pitchFamily="34" charset="0"/>
                          <a:ea typeface="+mn-ea"/>
                          <a:cs typeface="Arial" pitchFamily="34" charset="0"/>
                        </a:rPr>
                        <a:t>PC, Mac, UNIX, Linux</a:t>
                      </a:r>
                      <a:endParaRPr lang="en-US" sz="1200" dirty="0">
                        <a:latin typeface="Arial" pitchFamily="34" charset="0"/>
                        <a:cs typeface="Arial" pitchFamily="34" charset="0"/>
                      </a:endParaRPr>
                    </a:p>
                  </a:txBody>
                  <a:tcPr/>
                </a:tc>
                <a:tc>
                  <a:txBody>
                    <a:bodyPr/>
                    <a:lstStyle/>
                    <a:p>
                      <a:r>
                        <a:rPr lang="en-US" sz="1200" b="0" i="0" u="none" strike="noStrike" kern="1200" baseline="0" dirty="0">
                          <a:solidFill>
                            <a:schemeClr val="tx1"/>
                          </a:solidFill>
                          <a:latin typeface="Arial" pitchFamily="34" charset="0"/>
                          <a:ea typeface="+mn-ea"/>
                          <a:cs typeface="Arial" pitchFamily="34" charset="0"/>
                        </a:rPr>
                        <a:t>A legacy format for downloaded and</a:t>
                      </a:r>
                    </a:p>
                    <a:p>
                      <a:r>
                        <a:rPr lang="en-US" sz="1200" b="0" i="0" u="none" strike="noStrike" kern="1200" baseline="0" dirty="0">
                          <a:solidFill>
                            <a:schemeClr val="tx1"/>
                          </a:solidFill>
                          <a:latin typeface="Arial" pitchFamily="34" charset="0"/>
                          <a:ea typeface="+mn-ea"/>
                          <a:cs typeface="Arial" pitchFamily="34" charset="0"/>
                        </a:rPr>
                        <a:t>Streaming Web videos</a:t>
                      </a:r>
                      <a:endParaRPr lang="en-US" sz="1200" dirty="0">
                        <a:latin typeface="Arial" pitchFamily="34" charset="0"/>
                        <a:cs typeface="Arial" pitchFamily="34" charset="0"/>
                      </a:endParaRPr>
                    </a:p>
                  </a:txBody>
                  <a:tcPr/>
                </a:tc>
                <a:extLst>
                  <a:ext uri="{0D108BD9-81ED-4DB2-BD59-A6C34878D82A}">
                    <a16:rowId xmlns:a16="http://schemas.microsoft.com/office/drawing/2014/main" val="10004"/>
                  </a:ext>
                </a:extLst>
              </a:tr>
              <a:tr h="492125">
                <a:tc>
                  <a:txBody>
                    <a:bodyPr/>
                    <a:lstStyle/>
                    <a:p>
                      <a:r>
                        <a:rPr lang="en-US" sz="1200" b="0" i="0" u="none" strike="noStrike" kern="1200" baseline="0" dirty="0">
                          <a:solidFill>
                            <a:schemeClr val="tx1"/>
                          </a:solidFill>
                          <a:latin typeface="Arial" pitchFamily="34" charset="0"/>
                          <a:ea typeface="+mn-ea"/>
                          <a:cs typeface="Arial" pitchFamily="34" charset="0"/>
                        </a:rPr>
                        <a:t>ASF (Advanced Systems</a:t>
                      </a:r>
                    </a:p>
                    <a:p>
                      <a:r>
                        <a:rPr lang="en-US" sz="1200" b="0" i="0" u="none" strike="noStrike" kern="1200" baseline="0" dirty="0">
                          <a:solidFill>
                            <a:schemeClr val="tx1"/>
                          </a:solidFill>
                          <a:latin typeface="Arial" pitchFamily="34" charset="0"/>
                          <a:ea typeface="+mn-ea"/>
                          <a:cs typeface="Arial" pitchFamily="34" charset="0"/>
                        </a:rPr>
                        <a:t>Format)</a:t>
                      </a:r>
                      <a:endParaRPr lang="en-US" sz="1200" dirty="0">
                        <a:latin typeface="Arial" pitchFamily="34" charset="0"/>
                        <a:cs typeface="Arial" pitchFamily="34" charset="0"/>
                      </a:endParaRPr>
                    </a:p>
                  </a:txBody>
                  <a:tcPr/>
                </a:tc>
                <a:tc>
                  <a:txBody>
                    <a:bodyPr/>
                    <a:lstStyle/>
                    <a:p>
                      <a:r>
                        <a:rPr lang="en-US" sz="1200" b="0" i="0" u="none" strike="noStrike" kern="1200" baseline="0" dirty="0">
                          <a:solidFill>
                            <a:schemeClr val="tx1"/>
                          </a:solidFill>
                          <a:latin typeface="Arial" pitchFamily="34" charset="0"/>
                          <a:ea typeface="+mn-ea"/>
                          <a:cs typeface="Arial" pitchFamily="34" charset="0"/>
                        </a:rPr>
                        <a:t>.asf, .wmv</a:t>
                      </a:r>
                      <a:endParaRPr lang="en-US" sz="1200" dirty="0">
                        <a:latin typeface="Arial" pitchFamily="34" charset="0"/>
                        <a:cs typeface="Arial" pitchFamily="34" charset="0"/>
                      </a:endParaRPr>
                    </a:p>
                  </a:txBody>
                  <a:tcPr/>
                </a:tc>
                <a:tc>
                  <a:txBody>
                    <a:bodyPr/>
                    <a:lstStyle/>
                    <a:p>
                      <a:r>
                        <a:rPr lang="en-US" sz="1200" b="0" i="0" u="none" strike="noStrike" kern="1200" baseline="0" dirty="0">
                          <a:solidFill>
                            <a:schemeClr val="tx1"/>
                          </a:solidFill>
                          <a:latin typeface="Arial" pitchFamily="34" charset="0"/>
                          <a:ea typeface="+mn-ea"/>
                          <a:cs typeface="Arial" pitchFamily="34" charset="0"/>
                        </a:rPr>
                        <a:t>PC</a:t>
                      </a:r>
                      <a:endParaRPr lang="en-US" sz="1200" dirty="0">
                        <a:latin typeface="Arial" pitchFamily="34" charset="0"/>
                        <a:cs typeface="Arial" pitchFamily="34" charset="0"/>
                      </a:endParaRPr>
                    </a:p>
                  </a:txBody>
                  <a:tcPr/>
                </a:tc>
                <a:tc>
                  <a:txBody>
                    <a:bodyPr/>
                    <a:lstStyle/>
                    <a:p>
                      <a:r>
                        <a:rPr lang="en-US" sz="1200" b="0" i="0" u="none" strike="noStrike" kern="1200" baseline="0" dirty="0">
                          <a:solidFill>
                            <a:schemeClr val="tx1"/>
                          </a:solidFill>
                          <a:latin typeface="Arial" pitchFamily="34" charset="0"/>
                          <a:ea typeface="+mn-ea"/>
                          <a:cs typeface="Arial" pitchFamily="34" charset="0"/>
                        </a:rPr>
                        <a:t>Container format for Microsoft’s</a:t>
                      </a:r>
                    </a:p>
                    <a:p>
                      <a:r>
                        <a:rPr lang="en-US" sz="1200" b="0" i="0" u="none" strike="noStrike" kern="1200" baseline="0" dirty="0">
                          <a:solidFill>
                            <a:schemeClr val="tx1"/>
                          </a:solidFill>
                          <a:latin typeface="Arial" pitchFamily="34" charset="0"/>
                          <a:ea typeface="+mn-ea"/>
                          <a:cs typeface="Arial" pitchFamily="34" charset="0"/>
                        </a:rPr>
                        <a:t>Windows Media Video (WMV); supports</a:t>
                      </a:r>
                    </a:p>
                    <a:p>
                      <a:r>
                        <a:rPr lang="en-US" sz="1200" b="0" i="0" u="none" strike="noStrike" kern="1200" baseline="0" dirty="0">
                          <a:solidFill>
                            <a:schemeClr val="tx1"/>
                          </a:solidFill>
                          <a:latin typeface="Arial" pitchFamily="34" charset="0"/>
                          <a:ea typeface="+mn-ea"/>
                          <a:cs typeface="Arial" pitchFamily="34" charset="0"/>
                        </a:rPr>
                        <a:t>downloads and streaming</a:t>
                      </a:r>
                      <a:endParaRPr lang="en-US" sz="1200" dirty="0">
                        <a:latin typeface="Arial" pitchFamily="34" charset="0"/>
                        <a:cs typeface="Arial" pitchFamily="34" charset="0"/>
                      </a:endParaRPr>
                    </a:p>
                  </a:txBody>
                  <a:tcPr/>
                </a:tc>
                <a:extLst>
                  <a:ext uri="{0D108BD9-81ED-4DB2-BD59-A6C34878D82A}">
                    <a16:rowId xmlns:a16="http://schemas.microsoft.com/office/drawing/2014/main" val="10005"/>
                  </a:ext>
                </a:extLst>
              </a:tr>
              <a:tr h="366395">
                <a:tc>
                  <a:txBody>
                    <a:bodyPr/>
                    <a:lstStyle/>
                    <a:p>
                      <a:r>
                        <a:rPr lang="en-US" sz="1200" b="0" i="0" u="none" strike="noStrike" kern="1200" baseline="0" dirty="0">
                          <a:solidFill>
                            <a:schemeClr val="tx1"/>
                          </a:solidFill>
                          <a:latin typeface="Arial" pitchFamily="34" charset="0"/>
                          <a:ea typeface="+mn-ea"/>
                          <a:cs typeface="Arial" pitchFamily="34" charset="0"/>
                        </a:rPr>
                        <a:t>VOB (Video Object)</a:t>
                      </a:r>
                      <a:endParaRPr lang="en-US" sz="1200" dirty="0">
                        <a:latin typeface="Arial" pitchFamily="34" charset="0"/>
                        <a:cs typeface="Arial" pitchFamily="34" charset="0"/>
                      </a:endParaRPr>
                    </a:p>
                  </a:txBody>
                  <a:tcPr/>
                </a:tc>
                <a:tc>
                  <a:txBody>
                    <a:bodyPr/>
                    <a:lstStyle/>
                    <a:p>
                      <a:r>
                        <a:rPr lang="en-US" sz="1200" b="0" i="0" u="none" strike="noStrike" kern="1200" baseline="0" dirty="0">
                          <a:solidFill>
                            <a:schemeClr val="tx1"/>
                          </a:solidFill>
                          <a:latin typeface="Arial" pitchFamily="34" charset="0"/>
                          <a:ea typeface="+mn-ea"/>
                          <a:cs typeface="Arial" pitchFamily="34" charset="0"/>
                        </a:rPr>
                        <a:t>.vob</a:t>
                      </a:r>
                      <a:endParaRPr lang="en-US" sz="1200" dirty="0">
                        <a:latin typeface="Arial" pitchFamily="34" charset="0"/>
                        <a:cs typeface="Arial" pitchFamily="34" charset="0"/>
                      </a:endParaRPr>
                    </a:p>
                  </a:txBody>
                  <a:tcPr/>
                </a:tc>
                <a:tc>
                  <a:txBody>
                    <a:bodyPr/>
                    <a:lstStyle/>
                    <a:p>
                      <a:r>
                        <a:rPr lang="en-US" sz="1200" b="0" i="0" u="none" strike="noStrike" kern="1200" baseline="0" dirty="0">
                          <a:solidFill>
                            <a:schemeClr val="tx1"/>
                          </a:solidFill>
                          <a:latin typeface="Arial" pitchFamily="34" charset="0"/>
                          <a:ea typeface="+mn-ea"/>
                          <a:cs typeface="Arial" pitchFamily="34" charset="0"/>
                        </a:rPr>
                        <a:t>Standalone DVD player,</a:t>
                      </a:r>
                    </a:p>
                    <a:p>
                      <a:r>
                        <a:rPr lang="en-US" sz="1200" b="0" i="0" u="none" strike="noStrike" kern="1200" baseline="0" dirty="0">
                          <a:solidFill>
                            <a:schemeClr val="tx1"/>
                          </a:solidFill>
                          <a:latin typeface="Arial" pitchFamily="34" charset="0"/>
                          <a:ea typeface="+mn-ea"/>
                          <a:cs typeface="Arial" pitchFamily="34" charset="0"/>
                        </a:rPr>
                        <a:t>PC, Mac, Linux</a:t>
                      </a:r>
                      <a:endParaRPr lang="en-US" sz="1200" dirty="0">
                        <a:latin typeface="Arial" pitchFamily="34" charset="0"/>
                        <a:cs typeface="Arial" pitchFamily="34" charset="0"/>
                      </a:endParaRPr>
                    </a:p>
                  </a:txBody>
                  <a:tcPr/>
                </a:tc>
                <a:tc>
                  <a:txBody>
                    <a:bodyPr/>
                    <a:lstStyle/>
                    <a:p>
                      <a:r>
                        <a:rPr lang="en-US" sz="1200" b="0" i="0" u="none" strike="noStrike" kern="1200" baseline="0" dirty="0">
                          <a:solidFill>
                            <a:schemeClr val="tx1"/>
                          </a:solidFill>
                          <a:latin typeface="Arial" pitchFamily="34" charset="0"/>
                          <a:ea typeface="+mn-ea"/>
                          <a:cs typeface="Arial" pitchFamily="34" charset="0"/>
                        </a:rPr>
                        <a:t>Industry-standard format for standalone DVD players</a:t>
                      </a:r>
                      <a:endParaRPr lang="en-US" sz="1200" dirty="0">
                        <a:latin typeface="Arial" pitchFamily="34" charset="0"/>
                        <a:cs typeface="Arial" pitchFamily="34" charset="0"/>
                      </a:endParaRPr>
                    </a:p>
                  </a:txBody>
                  <a:tcPr/>
                </a:tc>
                <a:extLst>
                  <a:ext uri="{0D108BD9-81ED-4DB2-BD59-A6C34878D82A}">
                    <a16:rowId xmlns:a16="http://schemas.microsoft.com/office/drawing/2014/main" val="10006"/>
                  </a:ext>
                </a:extLst>
              </a:tr>
              <a:tr h="370840">
                <a:tc>
                  <a:txBody>
                    <a:bodyPr/>
                    <a:lstStyle/>
                    <a:p>
                      <a:r>
                        <a:rPr lang="en-US" sz="1200" b="0" i="0" u="none" strike="noStrike" kern="1200" baseline="0" dirty="0">
                          <a:solidFill>
                            <a:schemeClr val="tx1"/>
                          </a:solidFill>
                          <a:latin typeface="Arial" pitchFamily="34" charset="0"/>
                          <a:ea typeface="+mn-ea"/>
                          <a:cs typeface="Arial" pitchFamily="34" charset="0"/>
                        </a:rPr>
                        <a:t>Ogg Theora</a:t>
                      </a:r>
                      <a:endParaRPr lang="en-US" sz="1200" dirty="0">
                        <a:latin typeface="Arial" pitchFamily="34" charset="0"/>
                        <a:cs typeface="Arial" pitchFamily="34" charset="0"/>
                      </a:endParaRPr>
                    </a:p>
                  </a:txBody>
                  <a:tcPr/>
                </a:tc>
                <a:tc>
                  <a:txBody>
                    <a:bodyPr/>
                    <a:lstStyle/>
                    <a:p>
                      <a:r>
                        <a:rPr lang="en-US" sz="1200" b="0" i="0" u="none" strike="noStrike" kern="1200" baseline="0" dirty="0">
                          <a:solidFill>
                            <a:schemeClr val="tx1"/>
                          </a:solidFill>
                          <a:latin typeface="Arial" pitchFamily="34" charset="0"/>
                          <a:ea typeface="+mn-ea"/>
                          <a:cs typeface="Arial" pitchFamily="34" charset="0"/>
                        </a:rPr>
                        <a:t>.ogg</a:t>
                      </a:r>
                      <a:endParaRPr lang="en-US" sz="1200" dirty="0">
                        <a:latin typeface="Arial" pitchFamily="34" charset="0"/>
                        <a:cs typeface="Arial" pitchFamily="34" charset="0"/>
                      </a:endParaRPr>
                    </a:p>
                  </a:txBody>
                  <a:tcPr/>
                </a:tc>
                <a:tc>
                  <a:txBody>
                    <a:bodyPr/>
                    <a:lstStyle/>
                    <a:p>
                      <a:r>
                        <a:rPr lang="en-US" sz="1200" b="0" i="0" u="none" strike="noStrike" kern="1200" baseline="0" dirty="0">
                          <a:solidFill>
                            <a:schemeClr val="tx1"/>
                          </a:solidFill>
                          <a:latin typeface="Arial" pitchFamily="34" charset="0"/>
                          <a:ea typeface="+mn-ea"/>
                          <a:cs typeface="Arial" pitchFamily="34" charset="0"/>
                        </a:rPr>
                        <a:t>PC, Mac</a:t>
                      </a:r>
                      <a:endParaRPr lang="en-US" sz="1200" dirty="0">
                        <a:latin typeface="Arial" pitchFamily="34" charset="0"/>
                        <a:cs typeface="Arial" pitchFamily="34" charset="0"/>
                      </a:endParaRPr>
                    </a:p>
                  </a:txBody>
                  <a:tcPr/>
                </a:tc>
                <a:tc>
                  <a:txBody>
                    <a:bodyPr/>
                    <a:lstStyle/>
                    <a:p>
                      <a:r>
                        <a:rPr lang="en-US" sz="1200" b="0" i="0" u="none" strike="noStrike" kern="1200" baseline="0" dirty="0">
                          <a:solidFill>
                            <a:schemeClr val="tx1"/>
                          </a:solidFill>
                          <a:latin typeface="Arial" pitchFamily="34" charset="0"/>
                          <a:ea typeface="+mn-ea"/>
                          <a:cs typeface="Arial" pitchFamily="34" charset="0"/>
                        </a:rPr>
                        <a:t>A non-proprietary container (Ogg) and</a:t>
                      </a:r>
                    </a:p>
                    <a:p>
                      <a:r>
                        <a:rPr lang="en-US" sz="1200" b="0" i="0" u="none" strike="noStrike" kern="1200" baseline="0" dirty="0">
                          <a:solidFill>
                            <a:schemeClr val="tx1"/>
                          </a:solidFill>
                          <a:latin typeface="Arial" pitchFamily="34" charset="0"/>
                          <a:ea typeface="+mn-ea"/>
                          <a:cs typeface="Arial" pitchFamily="34" charset="0"/>
                        </a:rPr>
                        <a:t>video codec (Theora)</a:t>
                      </a:r>
                      <a:endParaRPr lang="en-US" sz="1200" dirty="0">
                        <a:latin typeface="Arial" pitchFamily="34" charset="0"/>
                        <a:cs typeface="Arial" pitchFamily="34" charset="0"/>
                      </a:endParaRP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828040634"/>
      </p:ext>
    </p:extLst>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File Formats (3 of 4)</a:t>
            </a:r>
          </a:p>
        </p:txBody>
      </p:sp>
      <p:sp>
        <p:nvSpPr>
          <p:cNvPr id="3" name="Content Placeholder 2"/>
          <p:cNvSpPr>
            <a:spLocks noGrp="1"/>
          </p:cNvSpPr>
          <p:nvPr>
            <p:ph idx="1"/>
          </p:nvPr>
        </p:nvSpPr>
        <p:spPr/>
        <p:txBody>
          <a:bodyPr/>
          <a:lstStyle/>
          <a:p>
            <a:r>
              <a:rPr lang="en-US" dirty="0"/>
              <a:t>Digital videos can be converted from one format to another through a process called transcoding</a:t>
            </a:r>
          </a:p>
          <a:p>
            <a:r>
              <a:rPr lang="en-US" dirty="0"/>
              <a:t>Basic video editing tools are used to arrange video clips, add a soundtrack, insert captions, select special effects such as fades between clips, and choose output format</a:t>
            </a:r>
          </a:p>
        </p:txBody>
      </p:sp>
    </p:spTree>
    <p:extLst>
      <p:ext uri="{BB962C8B-B14F-4D97-AF65-F5344CB8AC3E}">
        <p14:creationId xmlns:p14="http://schemas.microsoft.com/office/powerpoint/2010/main" val="1867265063"/>
      </p:ext>
    </p:extLst>
  </p:cSld>
  <p:clrMapOvr>
    <a:masterClrMapping/>
  </p:clrMapOvr>
</p:sld>
</file>

<file path=ppt/theme/theme1.xml><?xml version="1.0" encoding="utf-8"?>
<a:theme xmlns:a="http://schemas.openxmlformats.org/drawingml/2006/main" name="Sampl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5653</Words>
  <Application>Microsoft Office PowerPoint</Application>
  <PresentationFormat>全屏显示(4:3)</PresentationFormat>
  <Paragraphs>703</Paragraphs>
  <Slides>102</Slides>
  <Notes>3</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102</vt:i4>
      </vt:variant>
    </vt:vector>
  </HeadingPairs>
  <TitlesOfParts>
    <vt:vector size="107" baseType="lpstr">
      <vt:lpstr>Arial</vt:lpstr>
      <vt:lpstr>Calibri</vt:lpstr>
      <vt:lpstr>Courier New</vt:lpstr>
      <vt:lpstr>Wingdings</vt:lpstr>
      <vt:lpstr>Sample</vt:lpstr>
      <vt:lpstr>Computer Concepts 2018</vt:lpstr>
      <vt:lpstr>Module Contents</vt:lpstr>
      <vt:lpstr>Section A: Digital Basics</vt:lpstr>
      <vt:lpstr>Section A: Objectives (1 of 2)</vt:lpstr>
      <vt:lpstr>Section A: Objectives (2 of 2)</vt:lpstr>
      <vt:lpstr>Data Representation Basics (1 of 4)</vt:lpstr>
      <vt:lpstr>Data Representation Basics (2 of 4)</vt:lpstr>
      <vt:lpstr>Data Representation Basics (3 of 4)</vt:lpstr>
      <vt:lpstr>Data Representation Basics (4 of 4)</vt:lpstr>
      <vt:lpstr>Representing Numbers (1 of 2)</vt:lpstr>
      <vt:lpstr>Representing Numbers (2 of 2)</vt:lpstr>
      <vt:lpstr>Representing Text (1 of 9)</vt:lpstr>
      <vt:lpstr>Representing Text (2 of 9)</vt:lpstr>
      <vt:lpstr>Representing Text (3 of 9)</vt:lpstr>
      <vt:lpstr>Representing Text (4 of 9)</vt:lpstr>
      <vt:lpstr>Representing Text (5 of 9)</vt:lpstr>
      <vt:lpstr>Representing Text (6 of 9)</vt:lpstr>
      <vt:lpstr>Representing Text (7 of 9)</vt:lpstr>
      <vt:lpstr>Representing Text (8 of 9)</vt:lpstr>
      <vt:lpstr>Representing Text (9 of 9)</vt:lpstr>
      <vt:lpstr>Bits and Bytes (1 of 5)</vt:lpstr>
      <vt:lpstr>Bits and Bytes (2 of 5)</vt:lpstr>
      <vt:lpstr>Bits and Bytes (3 of 5)</vt:lpstr>
      <vt:lpstr>Bits and Bytes (4 of 5)</vt:lpstr>
      <vt:lpstr>Bits and Bytes (5 of 5)</vt:lpstr>
      <vt:lpstr>Compression (1 of 4)</vt:lpstr>
      <vt:lpstr>Compression (2 of 4)</vt:lpstr>
      <vt:lpstr>Compression (3 of 4)</vt:lpstr>
      <vt:lpstr>Compression (4 of 4)</vt:lpstr>
      <vt:lpstr>Section B: Digital Sound</vt:lpstr>
      <vt:lpstr>Section B: Objectives</vt:lpstr>
      <vt:lpstr>Digital Audio Basics (1 of 3)</vt:lpstr>
      <vt:lpstr>Digital Audio Basics (2 of 3)</vt:lpstr>
      <vt:lpstr>Digital Audio Basics (3 of 3)</vt:lpstr>
      <vt:lpstr>Digital Audio File Formats (1 of 6)</vt:lpstr>
      <vt:lpstr>Digital Audio File Formats (2 of 6)</vt:lpstr>
      <vt:lpstr>Digital Audio File Formats (3 of 6)</vt:lpstr>
      <vt:lpstr>Digital Audio File Formats (4 of 6)</vt:lpstr>
      <vt:lpstr>Digital Audio File Formats (5 of 6)</vt:lpstr>
      <vt:lpstr>Digital Audio File Formats (6 of 6)</vt:lpstr>
      <vt:lpstr>MIDI (1 of 2)</vt:lpstr>
      <vt:lpstr>MIDI (2 of 2)</vt:lpstr>
      <vt:lpstr>Digitized Speech (1 of 2)</vt:lpstr>
      <vt:lpstr>Digitized Speech (2 of 2)</vt:lpstr>
      <vt:lpstr>Section C: Bitmap Graphics</vt:lpstr>
      <vt:lpstr>Section C: Objectives (1 of 2)</vt:lpstr>
      <vt:lpstr>Section C: Objectives (2 of 2)</vt:lpstr>
      <vt:lpstr>Bitmap Basics (1 of 6)</vt:lpstr>
      <vt:lpstr>Bitmap Basics (2 of 6)</vt:lpstr>
      <vt:lpstr>Bitmap Basics (3 of 6)</vt:lpstr>
      <vt:lpstr>Bitmap Basics (4 of 6)</vt:lpstr>
      <vt:lpstr>Bitmap Basics (5 of 6)</vt:lpstr>
      <vt:lpstr>Bitmap Basics (6 of 6)</vt:lpstr>
      <vt:lpstr>Bitmap Data Representation (1 of 3)</vt:lpstr>
      <vt:lpstr>Bitmap Data Representation (2 of 3)</vt:lpstr>
      <vt:lpstr>Bitmap Data Representation (3 of 3)</vt:lpstr>
      <vt:lpstr>Image Compression (1 of 2)</vt:lpstr>
      <vt:lpstr>Image Compression (2 of 2)</vt:lpstr>
      <vt:lpstr>Modifying Bitmap Images (1 of 2)</vt:lpstr>
      <vt:lpstr>Modifying Bitmap Images (2 of 2)</vt:lpstr>
      <vt:lpstr>Panoramic and 360 Images (1 of 3)</vt:lpstr>
      <vt:lpstr>Panoramic and 360 Images (2 of 3)</vt:lpstr>
      <vt:lpstr>Panoramic and 360 Images (3 of 3)</vt:lpstr>
      <vt:lpstr>Stereoscopy (1 of 3)</vt:lpstr>
      <vt:lpstr>Stereoscopy (2 of 3)</vt:lpstr>
      <vt:lpstr>Stereoscopy (3 of 3)</vt:lpstr>
      <vt:lpstr>Section D: Vector Graphics</vt:lpstr>
      <vt:lpstr>Section D: Objectives (1 of 2)</vt:lpstr>
      <vt:lpstr>Section D: Objectives (2 of 2)</vt:lpstr>
      <vt:lpstr>Vector Graphics Basics (1 of 3)</vt:lpstr>
      <vt:lpstr>Vector Graphics Basics (2 of 3)</vt:lpstr>
      <vt:lpstr>Vector Graphics Basics (3 of 3)</vt:lpstr>
      <vt:lpstr>Vector Tools</vt:lpstr>
      <vt:lpstr>3D Graphics (1 of 4)</vt:lpstr>
      <vt:lpstr>3D Graphics (2 of 4)</vt:lpstr>
      <vt:lpstr>3D Graphics (3 of 4)</vt:lpstr>
      <vt:lpstr>3D Graphics (4 of 4)</vt:lpstr>
      <vt:lpstr>Vectors and Virtual Reality (1 of 3)</vt:lpstr>
      <vt:lpstr>Vectors and Virtual Reality (2 of 3)</vt:lpstr>
      <vt:lpstr>Vectors and Virtual Reality (3 of 3)</vt:lpstr>
      <vt:lpstr>Section E: Digital Video</vt:lpstr>
      <vt:lpstr>Section E: Objectives (1 of 2)</vt:lpstr>
      <vt:lpstr>Section E: Objectives (2 of 2)</vt:lpstr>
      <vt:lpstr>Digital Video Basics (1 of 10)</vt:lpstr>
      <vt:lpstr>Digital Video Basics (2 of 10)</vt:lpstr>
      <vt:lpstr>Digital Video Basics (3 of 10)</vt:lpstr>
      <vt:lpstr>Digital Video Basics (4 of 10)</vt:lpstr>
      <vt:lpstr>Digital Video Basics (5 of 10)</vt:lpstr>
      <vt:lpstr>Digital Video Basics (6 of 10)</vt:lpstr>
      <vt:lpstr>Digital Video Basics (7 of 10)</vt:lpstr>
      <vt:lpstr>Digital Video Basics (8 of 10)</vt:lpstr>
      <vt:lpstr>Digital Video Basics (9 of 10)</vt:lpstr>
      <vt:lpstr>Digital Video Basics (10 of 10)</vt:lpstr>
      <vt:lpstr>Video Compression (1 of 3)</vt:lpstr>
      <vt:lpstr>Video Compression (2 of 3)</vt:lpstr>
      <vt:lpstr>Video Compression (3 of 3)</vt:lpstr>
      <vt:lpstr>Video File Formats (1 of 4)</vt:lpstr>
      <vt:lpstr>Video File Formats (2 of 4)</vt:lpstr>
      <vt:lpstr>Video File Formats (3 of 4)</vt:lpstr>
      <vt:lpstr>Video File Formats (4 of 4)</vt:lpstr>
      <vt:lpstr>Digital Video Variations (1 of 2)</vt:lpstr>
      <vt:lpstr>Digital Video Variations (2 of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 Digital Content</dc:title>
  <dc:creator/>
  <cp:lastModifiedBy/>
  <cp:revision>1</cp:revision>
  <dcterms:created xsi:type="dcterms:W3CDTF">2015-05-25T16:21:36Z</dcterms:created>
  <dcterms:modified xsi:type="dcterms:W3CDTF">2022-12-03T12:34:26Z</dcterms:modified>
</cp:coreProperties>
</file>